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m4a" ContentType="audio/mp4"/>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89"/>
  </p:notesMasterIdLst>
  <p:handoutMasterIdLst>
    <p:handoutMasterId r:id="rId90"/>
  </p:handoutMasterIdLst>
  <p:sldIdLst>
    <p:sldId id="256" r:id="rId3"/>
    <p:sldId id="267" r:id="rId4"/>
    <p:sldId id="268" r:id="rId5"/>
    <p:sldId id="269" r:id="rId6"/>
    <p:sldId id="257" r:id="rId7"/>
    <p:sldId id="270" r:id="rId8"/>
    <p:sldId id="271" r:id="rId9"/>
    <p:sldId id="272" r:id="rId10"/>
    <p:sldId id="273" r:id="rId11"/>
    <p:sldId id="277" r:id="rId12"/>
    <p:sldId id="274" r:id="rId13"/>
    <p:sldId id="275" r:id="rId14"/>
    <p:sldId id="336" r:id="rId15"/>
    <p:sldId id="337" r:id="rId16"/>
    <p:sldId id="338" r:id="rId17"/>
    <p:sldId id="339" r:id="rId18"/>
    <p:sldId id="340" r:id="rId19"/>
    <p:sldId id="341" r:id="rId20"/>
    <p:sldId id="276"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342" r:id="rId35"/>
    <p:sldId id="343" r:id="rId36"/>
    <p:sldId id="291" r:id="rId37"/>
    <p:sldId id="292" r:id="rId38"/>
    <p:sldId id="293" r:id="rId39"/>
    <p:sldId id="294" r:id="rId40"/>
    <p:sldId id="295" r:id="rId41"/>
    <p:sldId id="296" r:id="rId42"/>
    <p:sldId id="297" r:id="rId43"/>
    <p:sldId id="298" r:id="rId44"/>
    <p:sldId id="307" r:id="rId45"/>
    <p:sldId id="310" r:id="rId46"/>
    <p:sldId id="308" r:id="rId47"/>
    <p:sldId id="309"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5" r:id="rId63"/>
    <p:sldId id="326" r:id="rId64"/>
    <p:sldId id="327" r:id="rId65"/>
    <p:sldId id="328" r:id="rId66"/>
    <p:sldId id="329" r:id="rId67"/>
    <p:sldId id="330" r:id="rId68"/>
    <p:sldId id="362" r:id="rId69"/>
    <p:sldId id="333" r:id="rId70"/>
    <p:sldId id="334" r:id="rId71"/>
    <p:sldId id="335" r:id="rId72"/>
    <p:sldId id="344" r:id="rId73"/>
    <p:sldId id="345" r:id="rId74"/>
    <p:sldId id="346" r:id="rId75"/>
    <p:sldId id="347" r:id="rId76"/>
    <p:sldId id="348" r:id="rId77"/>
    <p:sldId id="349" r:id="rId78"/>
    <p:sldId id="354" r:id="rId79"/>
    <p:sldId id="351" r:id="rId80"/>
    <p:sldId id="352" r:id="rId81"/>
    <p:sldId id="353" r:id="rId82"/>
    <p:sldId id="355" r:id="rId83"/>
    <p:sldId id="356" r:id="rId84"/>
    <p:sldId id="357" r:id="rId85"/>
    <p:sldId id="358" r:id="rId86"/>
    <p:sldId id="359" r:id="rId87"/>
    <p:sldId id="360"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89" d="100"/>
          <a:sy n="89" d="100"/>
        </p:scale>
        <p:origin x="235" y="77"/>
      </p:cViewPr>
      <p:guideLst>
        <p:guide pos="3840"/>
        <p:guide orient="horz" pos="2160"/>
      </p:guideLst>
    </p:cSldViewPr>
  </p:slideViewPr>
  <p:notesTextViewPr>
    <p:cViewPr>
      <p:scale>
        <a:sx n="3" d="2"/>
        <a:sy n="3" d="2"/>
      </p:scale>
      <p:origin x="0" y="0"/>
    </p:cViewPr>
  </p:notesTextViewPr>
  <p:notesViewPr>
    <p:cSldViewPr snapToGrid="0">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4475077-A074-4E8C-B45E-964494945228}" type="datetimeFigureOut">
              <a:rPr lang="en-US"/>
              <a:t>6/1/2015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E4C80B-8910-445E-8D30-7A590951118B}" type="slidenum">
              <a:rPr/>
              <a:t>‹#›</a:t>
            </a:fld>
            <a:endParaRPr/>
          </a:p>
        </p:txBody>
      </p:sp>
    </p:spTree>
    <p:extLst>
      <p:ext uri="{BB962C8B-B14F-4D97-AF65-F5344CB8AC3E}">
        <p14:creationId xmlns:p14="http://schemas.microsoft.com/office/powerpoint/2010/main" val="16212540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2B48A4-4B96-49F4-8C25-4C9D06114B2C}" type="datetimeFigureOut">
              <a:rPr lang="en-US"/>
              <a:t>6/1/2015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F1E7-4EFD-4BFF-B438-FCD52FD36B17}" type="slidenum">
              <a:rPr/>
              <a:t>‹#›</a:t>
            </a:fld>
            <a:endParaRPr/>
          </a:p>
        </p:txBody>
      </p:sp>
    </p:spTree>
    <p:extLst>
      <p:ext uri="{BB962C8B-B14F-4D97-AF65-F5344CB8AC3E}">
        <p14:creationId xmlns:p14="http://schemas.microsoft.com/office/powerpoint/2010/main" val="473561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bwMode="ltGray">
          <a:xfrm>
            <a:off x="0" y="4572000"/>
            <a:ext cx="12192000" cy="1600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0" y="62103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ctrTitle"/>
          </p:nvPr>
        </p:nvSpPr>
        <p:spPr>
          <a:xfrm>
            <a:off x="609600" y="4740333"/>
            <a:ext cx="10972800" cy="1263534"/>
          </a:xfrm>
        </p:spPr>
        <p:txBody>
          <a:bodyPr anchor="ctr">
            <a:normAutofit/>
          </a:bodyPr>
          <a:lstStyle>
            <a:lvl1pPr algn="l">
              <a:defRPr sz="5800"/>
            </a:lvl1pPr>
          </a:lstStyle>
          <a:p>
            <a:r>
              <a:rPr lang="en-US" smtClean="0"/>
              <a:t>Click to edit Master title style</a:t>
            </a:r>
            <a:endParaRPr/>
          </a:p>
        </p:txBody>
      </p:sp>
      <p:sp>
        <p:nvSpPr>
          <p:cNvPr id="3" name="Subtitle 2"/>
          <p:cNvSpPr>
            <a:spLocks noGrp="1"/>
          </p:cNvSpPr>
          <p:nvPr>
            <p:ph type="subTitle" idx="1"/>
          </p:nvPr>
        </p:nvSpPr>
        <p:spPr>
          <a:xfrm>
            <a:off x="609600" y="6286500"/>
            <a:ext cx="10972800" cy="457200"/>
          </a:xfrm>
        </p:spPr>
        <p:txBody>
          <a:bodyPr anchor="ctr">
            <a:normAutofit/>
          </a:bodyPr>
          <a:lstStyle>
            <a:lvl1pPr marL="0" indent="0" algn="l">
              <a:spcBef>
                <a:spcPts val="0"/>
              </a:spcBef>
              <a:buNone/>
              <a:defRPr sz="1800">
                <a:solidFill>
                  <a:schemeClr val="tx1">
                    <a:lumMod val="50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a:p>
        </p:txBody>
      </p:sp>
      <p:pic>
        <p:nvPicPr>
          <p:cNvPr id="9" name="Picture 8" descr="Closeup of test tubes" title="Science pictur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 y="0"/>
            <a:ext cx="12188952" cy="4571999"/>
          </a:xfrm>
          <a:prstGeom prst="rect">
            <a:avLst/>
          </a:prstGeom>
        </p:spPr>
      </p:pic>
    </p:spTree>
    <p:extLst>
      <p:ext uri="{BB962C8B-B14F-4D97-AF65-F5344CB8AC3E}">
        <p14:creationId xmlns:p14="http://schemas.microsoft.com/office/powerpoint/2010/main" val="1531164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6/1/2015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3221556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a:off x="9310254" y="0"/>
            <a:ext cx="288174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flipH="1">
            <a:off x="9310254"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Vertical Title 1"/>
          <p:cNvSpPr>
            <a:spLocks noGrp="1"/>
          </p:cNvSpPr>
          <p:nvPr>
            <p:ph type="title" orient="vert"/>
          </p:nvPr>
        </p:nvSpPr>
        <p:spPr>
          <a:xfrm>
            <a:off x="9486900" y="685800"/>
            <a:ext cx="2324100" cy="5486399"/>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838199" y="685800"/>
            <a:ext cx="8105775" cy="54863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6/1/2015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8626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0402902D-A5F5-4D7D-AAA7-32469BA0BC4D}" type="datetimeFigureOut">
              <a:rPr lang="en-US"/>
              <a:t>6/1/2015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2530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bwMode="ltGray">
          <a:xfrm>
            <a:off x="0" y="0"/>
            <a:ext cx="12192000" cy="5715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Straight Connector 7"/>
          <p:cNvCxnSpPr/>
          <p:nvPr/>
        </p:nvCxnSpPr>
        <p:spPr>
          <a:xfrm>
            <a:off x="0" y="57531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3153095"/>
            <a:ext cx="10972800" cy="2286000"/>
          </a:xfrm>
        </p:spPr>
        <p:txBody>
          <a:bodyPr anchor="b">
            <a:normAutofit/>
          </a:bodyPr>
          <a:lstStyle>
            <a:lvl1pPr>
              <a:defRPr sz="5800" b="0"/>
            </a:lvl1pPr>
          </a:lstStyle>
          <a:p>
            <a:r>
              <a:rPr lang="en-US" smtClean="0"/>
              <a:t>Click to edit Master title style</a:t>
            </a:r>
            <a:endParaRPr/>
          </a:p>
        </p:txBody>
      </p:sp>
      <p:sp>
        <p:nvSpPr>
          <p:cNvPr id="3" name="Text Placeholder 2"/>
          <p:cNvSpPr>
            <a:spLocks noGrp="1"/>
          </p:cNvSpPr>
          <p:nvPr>
            <p:ph type="body" idx="1"/>
          </p:nvPr>
        </p:nvSpPr>
        <p:spPr>
          <a:xfrm>
            <a:off x="603250" y="5864054"/>
            <a:ext cx="10972800" cy="450042"/>
          </a:xfrm>
        </p:spPr>
        <p:txBody>
          <a:bodyPr anchor="ctr"/>
          <a:lstStyle>
            <a:lvl1pPr marL="0" indent="0">
              <a:spcBef>
                <a:spcPts val="0"/>
              </a:spcBef>
              <a:buNone/>
              <a:defRPr sz="2000">
                <a:solidFill>
                  <a:schemeClr val="tx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293724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066800"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373091" y="1714501"/>
            <a:ext cx="4752109" cy="4457700"/>
          </a:xfrm>
        </p:spPr>
        <p:txBody>
          <a:bodyPr>
            <a:normAutofit/>
          </a:bodyPr>
          <a:lstStyle>
            <a:lvl1pPr>
              <a:spcBef>
                <a:spcPts val="20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0402902D-A5F5-4D7D-AAA7-32469BA0BC4D}" type="datetimeFigureOut">
              <a:rPr lang="en-US"/>
              <a:t>6/1/2015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407238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Text Placeholder 2"/>
          <p:cNvSpPr>
            <a:spLocks noGrp="1"/>
          </p:cNvSpPr>
          <p:nvPr>
            <p:ph type="body" idx="1"/>
          </p:nvPr>
        </p:nvSpPr>
        <p:spPr>
          <a:xfrm>
            <a:off x="106680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680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370320" y="1529541"/>
            <a:ext cx="4754880" cy="811583"/>
          </a:xfrm>
        </p:spPr>
        <p:txBody>
          <a:bodyPr anchor="b"/>
          <a:lstStyle>
            <a:lvl1pPr marL="0" indent="0">
              <a:lnSpc>
                <a:spcPct val="90000"/>
              </a:lnSpc>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0320" y="2484692"/>
            <a:ext cx="4754880" cy="3687508"/>
          </a:xfrm>
        </p:spPr>
        <p:txBody>
          <a:bodyPr/>
          <a:lstStyle>
            <a:lvl1pPr>
              <a:spcBef>
                <a:spcPts val="2000"/>
              </a:spcBef>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0402902D-A5F5-4D7D-AAA7-32469BA0BC4D}" type="datetimeFigureOut">
              <a:rPr lang="en-US"/>
              <a:t>6/1/2015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960624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0402902D-A5F5-4D7D-AAA7-32469BA0BC4D}" type="datetimeFigureOut">
              <a:rPr lang="en-US"/>
              <a:t>6/1/2015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515942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02902D-A5F5-4D7D-AAA7-32469BA0BC4D}" type="datetimeFigureOut">
              <a:rPr lang="en-US"/>
              <a:t>6/1/2015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5F4C9F40-B079-4B71-A627-7266DFEA7F03}" type="slidenum">
              <a:rPr/>
              <a:t>‹#›</a:t>
            </a:fld>
            <a:endParaRPr/>
          </a:p>
        </p:txBody>
      </p:sp>
    </p:spTree>
    <p:extLst>
      <p:ext uri="{BB962C8B-B14F-4D97-AF65-F5344CB8AC3E}">
        <p14:creationId xmlns:p14="http://schemas.microsoft.com/office/powerpoint/2010/main" val="2756335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3" name="Rectangle 12"/>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0519" y="465512"/>
            <a:ext cx="3506162" cy="1600200"/>
          </a:xfrm>
        </p:spPr>
        <p:txBody>
          <a:bodyPr anchor="t">
            <a:normAutofit/>
          </a:bodyPr>
          <a:lstStyle>
            <a:lvl1pPr>
              <a:defRPr sz="2800" b="0"/>
            </a:lvl1pPr>
          </a:lstStyle>
          <a:p>
            <a:r>
              <a:rPr lang="en-US" smtClean="0"/>
              <a:t>Click to edit Master title style</a:t>
            </a:r>
            <a:endParaRPr/>
          </a:p>
        </p:txBody>
      </p:sp>
      <p:sp>
        <p:nvSpPr>
          <p:cNvPr id="3" name="Content Placeholder 2"/>
          <p:cNvSpPr>
            <a:spLocks noGrp="1"/>
          </p:cNvSpPr>
          <p:nvPr>
            <p:ph idx="1"/>
          </p:nvPr>
        </p:nvSpPr>
        <p:spPr>
          <a:xfrm>
            <a:off x="4699000" y="465513"/>
            <a:ext cx="7048500" cy="5935287"/>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380519" y="3746500"/>
            <a:ext cx="3506162" cy="24257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002018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688">
          <p15:clr>
            <a:srgbClr val="FBAE40"/>
          </p15:clr>
        </p15:guide>
        <p15:guide id="2" orient="horz" pos="288">
          <p15:clr>
            <a:srgbClr val="FBAE40"/>
          </p15:clr>
        </p15:guide>
        <p15:guide id="3" orient="horz" pos="4032">
          <p15:clr>
            <a:srgbClr val="FBAE40"/>
          </p15:clr>
        </p15:guide>
        <p15:guide id="4" pos="29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bwMode="ltGray">
          <a:xfrm>
            <a:off x="0" y="0"/>
            <a:ext cx="4267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flipH="1">
            <a:off x="4267200" y="0"/>
            <a:ext cx="1" cy="685800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384048" y="466344"/>
            <a:ext cx="3502152" cy="1600200"/>
          </a:xfrm>
        </p:spPr>
        <p:txBody>
          <a:bodyPr anchor="t">
            <a:normAutofit/>
          </a:bodyPr>
          <a:lstStyle>
            <a:lvl1pPr>
              <a:defRPr sz="2800" b="0"/>
            </a:lvl1pPr>
          </a:lstStyle>
          <a:p>
            <a:r>
              <a:rPr lang="en-US" smtClean="0"/>
              <a:t>Click to edit Master title style</a:t>
            </a:r>
            <a:endParaRPr/>
          </a:p>
        </p:txBody>
      </p:sp>
      <p:sp>
        <p:nvSpPr>
          <p:cNvPr id="3" name="Picture Placeholder 2"/>
          <p:cNvSpPr>
            <a:spLocks noGrp="1"/>
          </p:cNvSpPr>
          <p:nvPr>
            <p:ph type="pic" idx="1"/>
          </p:nvPr>
        </p:nvSpPr>
        <p:spPr>
          <a:xfrm>
            <a:off x="4309872" y="0"/>
            <a:ext cx="7882128" cy="6858000"/>
          </a:xfrm>
        </p:spPr>
        <p:txBody>
          <a:bodyPr tIns="7315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384048" y="3749040"/>
            <a:ext cx="3502152" cy="242316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93493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bwMode="ltGray">
          <a:xfrm>
            <a:off x="0" y="0"/>
            <a:ext cx="12192000"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0" y="1371600"/>
            <a:ext cx="12192000" cy="0"/>
          </a:xfrm>
          <a:prstGeom prst="line">
            <a:avLst/>
          </a:prstGeom>
          <a:ln w="76200">
            <a:miter lim="800000"/>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bwMode="auto">
          <a:xfrm>
            <a:off x="1066800" y="127000"/>
            <a:ext cx="10058400" cy="1097280"/>
          </a:xfrm>
          <a:prstGeom prst="rect">
            <a:avLst/>
          </a:prstGeom>
        </p:spPr>
        <p:txBody>
          <a:bodyPr vert="horz" lIns="91440" tIns="45720" rIns="91440" bIns="45720" rtlCol="0" anchor="ctr">
            <a:normAutofit/>
          </a:bodyPr>
          <a:lstStyle/>
          <a:p>
            <a:r>
              <a:rPr lang="en-US" smtClean="0"/>
              <a:t>Click to edit Master title style</a:t>
            </a:r>
            <a:endParaRPr/>
          </a:p>
        </p:txBody>
      </p:sp>
      <p:sp>
        <p:nvSpPr>
          <p:cNvPr id="3" name="Text Placeholder 2"/>
          <p:cNvSpPr>
            <a:spLocks noGrp="1"/>
          </p:cNvSpPr>
          <p:nvPr>
            <p:ph type="body" idx="1"/>
          </p:nvPr>
        </p:nvSpPr>
        <p:spPr>
          <a:xfrm>
            <a:off x="1066800" y="1714500"/>
            <a:ext cx="10058400" cy="44577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9486900" y="6394450"/>
            <a:ext cx="2324100"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0402902D-A5F5-4D7D-AAA7-32469BA0BC4D}" type="datetimeFigureOut">
              <a:rPr lang="en-US"/>
              <a:pPr/>
              <a:t>6/1/2015</a:t>
            </a:fld>
            <a:endParaRPr/>
          </a:p>
        </p:txBody>
      </p:sp>
      <p:sp>
        <p:nvSpPr>
          <p:cNvPr id="5" name="Footer Placeholder 4"/>
          <p:cNvSpPr>
            <a:spLocks noGrp="1"/>
          </p:cNvSpPr>
          <p:nvPr>
            <p:ph type="ftr" sz="quarter" idx="3"/>
          </p:nvPr>
        </p:nvSpPr>
        <p:spPr>
          <a:xfrm>
            <a:off x="809625" y="6394450"/>
            <a:ext cx="8134350" cy="274320"/>
          </a:xfrm>
          <a:prstGeom prst="rect">
            <a:avLst/>
          </a:prstGeom>
        </p:spPr>
        <p:txBody>
          <a:bodyPr vert="horz" lIns="91440" tIns="45720" rIns="91440" bIns="45720" rtlCol="0" anchor="ctr"/>
          <a:lstStyle>
            <a:lvl1pPr algn="l">
              <a:defRPr sz="1200">
                <a:solidFill>
                  <a:schemeClr val="tx1">
                    <a:lumMod val="50000"/>
                  </a:schemeClr>
                </a:solidFill>
              </a:defRPr>
            </a:lvl1pPr>
          </a:lstStyle>
          <a:p>
            <a:endParaRPr/>
          </a:p>
        </p:txBody>
      </p:sp>
      <p:sp>
        <p:nvSpPr>
          <p:cNvPr id="6" name="Slide Number Placeholder 5"/>
          <p:cNvSpPr>
            <a:spLocks noGrp="1"/>
          </p:cNvSpPr>
          <p:nvPr>
            <p:ph type="sldNum" sz="quarter" idx="4"/>
          </p:nvPr>
        </p:nvSpPr>
        <p:spPr>
          <a:xfrm>
            <a:off x="85724" y="6394450"/>
            <a:ext cx="523875" cy="274320"/>
          </a:xfrm>
          <a:prstGeom prst="rect">
            <a:avLst/>
          </a:prstGeom>
        </p:spPr>
        <p:txBody>
          <a:bodyPr vert="horz" lIns="91440" tIns="45720" rIns="91440" bIns="45720" rtlCol="0" anchor="ctr"/>
          <a:lstStyle>
            <a:lvl1pPr algn="r">
              <a:defRPr sz="1200">
                <a:solidFill>
                  <a:schemeClr val="tx1">
                    <a:lumMod val="50000"/>
                  </a:schemeClr>
                </a:solidFill>
              </a:defRPr>
            </a:lvl1pPr>
          </a:lstStyle>
          <a:p>
            <a:fld id="{5F4C9F40-B079-4B71-A627-7266DFEA7F03}" type="slidenum">
              <a:rPr/>
              <a:pPr/>
              <a:t>‹#›</a:t>
            </a:fld>
            <a:endParaRPr/>
          </a:p>
        </p:txBody>
      </p:sp>
    </p:spTree>
    <p:extLst>
      <p:ext uri="{BB962C8B-B14F-4D97-AF65-F5344CB8AC3E}">
        <p14:creationId xmlns:p14="http://schemas.microsoft.com/office/powerpoint/2010/main" val="127595847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3400" kern="1200">
          <a:solidFill>
            <a:schemeClr val="tx1"/>
          </a:solidFill>
          <a:latin typeface="+mj-lt"/>
          <a:ea typeface="+mj-ea"/>
          <a:cs typeface="+mj-cs"/>
        </a:defRPr>
      </a:lvl1pPr>
    </p:titleStyle>
    <p:bodyStyle>
      <a:lvl1pPr marL="274320" indent="-274320" algn="l" defTabSz="914400" rtl="0" eaLnBrk="1" latinLnBrk="0" hangingPunct="1">
        <a:spcBef>
          <a:spcPts val="2200"/>
        </a:spcBef>
        <a:buClr>
          <a:schemeClr val="tx1">
            <a:lumMod val="65000"/>
          </a:schemeClr>
        </a:buClr>
        <a:buFont typeface="Arial" pitchFamily="34" charset="0"/>
        <a:buChar char="•"/>
        <a:defRPr sz="2200" kern="1200">
          <a:solidFill>
            <a:schemeClr val="tx1"/>
          </a:solidFill>
          <a:latin typeface="+mn-lt"/>
          <a:ea typeface="+mn-ea"/>
          <a:cs typeface="+mn-cs"/>
        </a:defRPr>
      </a:lvl1pPr>
      <a:lvl2pPr marL="594360" indent="-274320" algn="l" defTabSz="914400" rtl="0" eaLnBrk="1" latinLnBrk="0" hangingPunct="1">
        <a:spcBef>
          <a:spcPts val="1600"/>
        </a:spcBef>
        <a:buClr>
          <a:schemeClr val="tx1">
            <a:lumMod val="65000"/>
          </a:schemeClr>
        </a:buClr>
        <a:buFont typeface="Arial" pitchFamily="34" charset="0"/>
        <a:buChar char="•"/>
        <a:defRPr sz="2000" kern="1200">
          <a:solidFill>
            <a:schemeClr val="tx1"/>
          </a:solidFill>
          <a:latin typeface="+mn-lt"/>
          <a:ea typeface="+mn-ea"/>
          <a:cs typeface="+mn-cs"/>
        </a:defRPr>
      </a:lvl2pPr>
      <a:lvl3pPr marL="868680" indent="-228600" algn="l" defTabSz="914400" rtl="0" eaLnBrk="1" latinLnBrk="0" hangingPunct="1">
        <a:spcBef>
          <a:spcPts val="1200"/>
        </a:spcBef>
        <a:buClr>
          <a:schemeClr val="tx1">
            <a:lumMod val="65000"/>
          </a:schemeClr>
        </a:buClr>
        <a:buFont typeface="Arial" pitchFamily="34" charset="0"/>
        <a:buChar char="•"/>
        <a:defRPr sz="1800" kern="1200">
          <a:solidFill>
            <a:schemeClr val="tx1"/>
          </a:solidFill>
          <a:latin typeface="+mn-lt"/>
          <a:ea typeface="+mn-ea"/>
          <a:cs typeface="+mn-cs"/>
        </a:defRPr>
      </a:lvl3pPr>
      <a:lvl4pPr marL="1188720" indent="-228600" algn="l" defTabSz="914400" rtl="0" eaLnBrk="1" latinLnBrk="0" hangingPunct="1">
        <a:spcBef>
          <a:spcPts val="1000"/>
        </a:spcBef>
        <a:buClr>
          <a:schemeClr val="tx1">
            <a:lumMod val="65000"/>
          </a:schemeClr>
        </a:buClr>
        <a:buFont typeface="Arial" pitchFamily="34" charset="0"/>
        <a:buChar char="•"/>
        <a:defRPr sz="1600" kern="1200">
          <a:solidFill>
            <a:schemeClr val="tx1"/>
          </a:solidFill>
          <a:latin typeface="+mn-lt"/>
          <a:ea typeface="+mn-ea"/>
          <a:cs typeface="+mn-cs"/>
        </a:defRPr>
      </a:lvl4pPr>
      <a:lvl5pPr marL="1417320" indent="-228600" algn="l" defTabSz="914400" rtl="0" eaLnBrk="1" latinLnBrk="0" hangingPunct="1">
        <a:spcBef>
          <a:spcPts val="800"/>
        </a:spcBef>
        <a:buClr>
          <a:schemeClr val="tx1">
            <a:lumMod val="65000"/>
          </a:schemeClr>
        </a:buClr>
        <a:buFont typeface="Arial" pitchFamily="34" charset="0"/>
        <a:buChar char="•"/>
        <a:defRPr sz="1600" kern="1200">
          <a:solidFill>
            <a:schemeClr val="tx1"/>
          </a:solidFill>
          <a:latin typeface="+mn-lt"/>
          <a:ea typeface="+mn-ea"/>
          <a:cs typeface="+mn-cs"/>
        </a:defRPr>
      </a:lvl5pPr>
      <a:lvl6pPr marL="16459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6pPr>
      <a:lvl7pPr marL="18745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7pPr>
      <a:lvl8pPr marL="21031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8pPr>
      <a:lvl9pPr marL="2331720" indent="-228600" algn="l" defTabSz="914400" rtl="0" eaLnBrk="1" latinLnBrk="0" hangingPunct="1">
        <a:spcBef>
          <a:spcPts val="600"/>
        </a:spcBef>
        <a:buClr>
          <a:schemeClr val="tx1">
            <a:lumMod val="65000"/>
          </a:schemeClr>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40"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image" Target="../media/image3.wmf"/></Relationships>
</file>

<file path=ppt/slides/_rels/slide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3.wmf"/></Relationships>
</file>

<file path=ppt/slides/_rels/slide1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7.tmp"/><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2.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wmf"/></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25.emf"/></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2.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png"/><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2.png"/><Relationship Id="rId4" Type="http://schemas.openxmlformats.org/officeDocument/2006/relationships/image" Target="../media/image3.w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image" Target="../media/image3.wmf"/></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29.png"/><Relationship Id="rId4" Type="http://schemas.openxmlformats.org/officeDocument/2006/relationships/image" Target="../media/image3.wmf"/></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32.emf"/><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2.png"/><Relationship Id="rId5" Type="http://schemas.openxmlformats.org/officeDocument/2006/relationships/image" Target="../media/image33.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2.png"/><Relationship Id="rId5" Type="http://schemas.openxmlformats.org/officeDocument/2006/relationships/image" Target="../media/image34.png"/><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png"/><Relationship Id="rId5" Type="http://schemas.openxmlformats.org/officeDocument/2006/relationships/image" Target="../media/image35.pn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wmf"/></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2.png"/><Relationship Id="rId5" Type="http://schemas.openxmlformats.org/officeDocument/2006/relationships/image" Target="../media/image37.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5" Type="http://schemas.openxmlformats.org/officeDocument/2006/relationships/image" Target="../media/image2.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6" Type="http://schemas.openxmlformats.org/officeDocument/2006/relationships/image" Target="../media/image2.png"/><Relationship Id="rId5" Type="http://schemas.openxmlformats.org/officeDocument/2006/relationships/image" Target="../media/image41.png"/><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5" Type="http://schemas.openxmlformats.org/officeDocument/2006/relationships/image" Target="../media/image2.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m4a"/><Relationship Id="rId1" Type="http://schemas.microsoft.com/office/2007/relationships/media" Target="../media/media36.m4a"/><Relationship Id="rId5" Type="http://schemas.openxmlformats.org/officeDocument/2006/relationships/image" Target="../media/image2.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4.png"/><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38.m4a"/><Relationship Id="rId1" Type="http://schemas.microsoft.com/office/2007/relationships/media" Target="../media/media38.m4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49.png"/><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image" Target="../media/image3.wmf"/></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2.png"/><Relationship Id="rId5" Type="http://schemas.openxmlformats.org/officeDocument/2006/relationships/image" Target="../media/image50.png"/><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5" Type="http://schemas.openxmlformats.org/officeDocument/2006/relationships/image" Target="../media/image2.png"/><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2.png"/><Relationship Id="rId5" Type="http://schemas.openxmlformats.org/officeDocument/2006/relationships/image" Target="../media/image51.png"/><Relationship Id="rId4" Type="http://schemas.openxmlformats.org/officeDocument/2006/relationships/image" Target="../media/image18.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5" Type="http://schemas.openxmlformats.org/officeDocument/2006/relationships/image" Target="../media/image2.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5" Type="http://schemas.openxmlformats.org/officeDocument/2006/relationships/image" Target="../media/image2.png"/><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5" Type="http://schemas.openxmlformats.org/officeDocument/2006/relationships/image" Target="../media/image2.png"/><Relationship Id="rId4" Type="http://schemas.openxmlformats.org/officeDocument/2006/relationships/image" Target="../media/image5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m4a"/><Relationship Id="rId1" Type="http://schemas.microsoft.com/office/2007/relationships/media" Target="../media/media46.m4a"/><Relationship Id="rId5" Type="http://schemas.openxmlformats.org/officeDocument/2006/relationships/image" Target="../media/image2.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0.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3.wmf"/></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2.png"/><Relationship Id="rId5" Type="http://schemas.openxmlformats.org/officeDocument/2006/relationships/image" Target="../media/image61.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2.png"/><Relationship Id="rId5" Type="http://schemas.openxmlformats.org/officeDocument/2006/relationships/image" Target="../media/image62.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4.m4a"/><Relationship Id="rId1" Type="http://schemas.microsoft.com/office/2007/relationships/media" Target="../media/media54.m4a"/><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2.png"/><Relationship Id="rId5" Type="http://schemas.openxmlformats.org/officeDocument/2006/relationships/image" Target="../media/image69.png"/><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2.png"/><Relationship Id="rId5" Type="http://schemas.openxmlformats.org/officeDocument/2006/relationships/image" Target="../media/image70.png"/><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8.m4a"/><Relationship Id="rId1" Type="http://schemas.microsoft.com/office/2007/relationships/media" Target="../media/media58.m4a"/><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59.m4a"/><Relationship Id="rId1" Type="http://schemas.microsoft.com/office/2007/relationships/media" Target="../media/media59.m4a"/><Relationship Id="rId6" Type="http://schemas.openxmlformats.org/officeDocument/2006/relationships/image" Target="../media/image76.png"/><Relationship Id="rId5" Type="http://schemas.openxmlformats.org/officeDocument/2006/relationships/image" Target="../media/image75.emf"/><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wmf"/></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m4a"/><Relationship Id="rId1" Type="http://schemas.microsoft.com/office/2007/relationships/media" Target="../media/media60.m4a"/><Relationship Id="rId6" Type="http://schemas.openxmlformats.org/officeDocument/2006/relationships/image" Target="../media/image2.png"/><Relationship Id="rId5" Type="http://schemas.openxmlformats.org/officeDocument/2006/relationships/image" Target="../media/image77.png"/><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0.png"/><Relationship Id="rId2" Type="http://schemas.openxmlformats.org/officeDocument/2006/relationships/audio" Target="../media/media61.m4a"/><Relationship Id="rId1" Type="http://schemas.microsoft.com/office/2007/relationships/media" Target="../media/media61.m4a"/><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3.png"/><Relationship Id="rId2" Type="http://schemas.openxmlformats.org/officeDocument/2006/relationships/audio" Target="../media/media62.m4a"/><Relationship Id="rId1" Type="http://schemas.microsoft.com/office/2007/relationships/media" Target="../media/media62.m4a"/><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slideLayout" Target="../slideLayouts/slideLayout2.xml"/><Relationship Id="rId7" Type="http://schemas.openxmlformats.org/officeDocument/2006/relationships/image" Target="../media/image86.png"/><Relationship Id="rId2" Type="http://schemas.openxmlformats.org/officeDocument/2006/relationships/audio" Target="../media/media63.m4a"/><Relationship Id="rId1" Type="http://schemas.microsoft.com/office/2007/relationships/media" Target="../media/media63.m4a"/><Relationship Id="rId6" Type="http://schemas.openxmlformats.org/officeDocument/2006/relationships/image" Target="../media/image85.png"/><Relationship Id="rId11" Type="http://schemas.openxmlformats.org/officeDocument/2006/relationships/image" Target="../media/image2.png"/><Relationship Id="rId5" Type="http://schemas.openxmlformats.org/officeDocument/2006/relationships/image" Target="../media/image53.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m4a"/><Relationship Id="rId1" Type="http://schemas.microsoft.com/office/2007/relationships/media" Target="../media/media64.m4a"/><Relationship Id="rId6" Type="http://schemas.openxmlformats.org/officeDocument/2006/relationships/image" Target="../media/image2.png"/><Relationship Id="rId5" Type="http://schemas.openxmlformats.org/officeDocument/2006/relationships/image" Target="../media/image90.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65.m4a"/><Relationship Id="rId1" Type="http://schemas.microsoft.com/office/2007/relationships/media" Target="../media/media65.m4a"/><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slideLayout" Target="../slideLayouts/slideLayout2.xml"/><Relationship Id="rId7" Type="http://schemas.openxmlformats.org/officeDocument/2006/relationships/image" Target="../media/image95.png"/><Relationship Id="rId2" Type="http://schemas.openxmlformats.org/officeDocument/2006/relationships/audio" Target="../media/media66.m4a"/><Relationship Id="rId1" Type="http://schemas.microsoft.com/office/2007/relationships/media" Target="../media/media66.m4a"/><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53.png"/><Relationship Id="rId9" Type="http://schemas.openxmlformats.org/officeDocument/2006/relationships/image" Target="../media/image2.pn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m4a"/><Relationship Id="rId1" Type="http://schemas.microsoft.com/office/2007/relationships/media" Target="../media/media67.m4a"/><Relationship Id="rId6" Type="http://schemas.openxmlformats.org/officeDocument/2006/relationships/image" Target="../media/image2.png"/><Relationship Id="rId5" Type="http://schemas.openxmlformats.org/officeDocument/2006/relationships/image" Target="../media/image97.png"/><Relationship Id="rId4" Type="http://schemas.openxmlformats.org/officeDocument/2006/relationships/image" Target="../media/image53.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m4a"/><Relationship Id="rId1" Type="http://schemas.microsoft.com/office/2007/relationships/media" Target="../media/media68.m4a"/><Relationship Id="rId6" Type="http://schemas.openxmlformats.org/officeDocument/2006/relationships/image" Target="../media/image2.png"/><Relationship Id="rId5" Type="http://schemas.openxmlformats.org/officeDocument/2006/relationships/image" Target="../media/image98.pn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m4a"/><Relationship Id="rId1" Type="http://schemas.microsoft.com/office/2007/relationships/media" Target="../media/media69.m4a"/><Relationship Id="rId6" Type="http://schemas.openxmlformats.org/officeDocument/2006/relationships/image" Target="../media/image2.png"/><Relationship Id="rId5" Type="http://schemas.openxmlformats.org/officeDocument/2006/relationships/image" Target="../media/image53.png"/><Relationship Id="rId4" Type="http://schemas.openxmlformats.org/officeDocument/2006/relationships/image" Target="../media/image99.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wmf"/></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m4a"/><Relationship Id="rId1" Type="http://schemas.microsoft.com/office/2007/relationships/media" Target="../media/media70.m4a"/><Relationship Id="rId6" Type="http://schemas.openxmlformats.org/officeDocument/2006/relationships/image" Target="../media/image2.png"/><Relationship Id="rId5" Type="http://schemas.openxmlformats.org/officeDocument/2006/relationships/image" Target="../media/image100.png"/><Relationship Id="rId4" Type="http://schemas.openxmlformats.org/officeDocument/2006/relationships/image" Target="../media/image53.png"/></Relationships>
</file>

<file path=ppt/slides/_rels/slide7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audio" Target="../media/media71.m4a"/><Relationship Id="rId7" Type="http://schemas.openxmlformats.org/officeDocument/2006/relationships/image" Target="../media/image101.png"/><Relationship Id="rId2" Type="http://schemas.microsoft.com/office/2007/relationships/media" Target="../media/media71.m4a"/><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image" Target="../media/image2.png"/><Relationship Id="rId5" Type="http://schemas.openxmlformats.org/officeDocument/2006/relationships/image" Target="../media/image53.png"/><Relationship Id="rId10" Type="http://schemas.openxmlformats.org/officeDocument/2006/relationships/image" Target="../media/image104.png"/><Relationship Id="rId4" Type="http://schemas.openxmlformats.org/officeDocument/2006/relationships/slideLayout" Target="../slideLayouts/slideLayout2.xml"/><Relationship Id="rId9" Type="http://schemas.openxmlformats.org/officeDocument/2006/relationships/image" Target="../media/image103.png"/></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2.m4a"/><Relationship Id="rId1" Type="http://schemas.microsoft.com/office/2007/relationships/media" Target="../media/media72.m4a"/><Relationship Id="rId5" Type="http://schemas.openxmlformats.org/officeDocument/2006/relationships/image" Target="../media/image2.pn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3.m4a"/><Relationship Id="rId1" Type="http://schemas.microsoft.com/office/2007/relationships/media" Target="../media/media73.m4a"/><Relationship Id="rId5" Type="http://schemas.openxmlformats.org/officeDocument/2006/relationships/image" Target="../media/image2.png"/><Relationship Id="rId4" Type="http://schemas.openxmlformats.org/officeDocument/2006/relationships/image" Target="../media/image5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4.m4a"/><Relationship Id="rId1" Type="http://schemas.microsoft.com/office/2007/relationships/media" Target="../media/media74.m4a"/><Relationship Id="rId5" Type="http://schemas.openxmlformats.org/officeDocument/2006/relationships/image" Target="../media/image2.png"/><Relationship Id="rId4" Type="http://schemas.openxmlformats.org/officeDocument/2006/relationships/image" Target="../media/image53.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5.m4a"/><Relationship Id="rId1" Type="http://schemas.microsoft.com/office/2007/relationships/media" Target="../media/media75.m4a"/><Relationship Id="rId5" Type="http://schemas.openxmlformats.org/officeDocument/2006/relationships/image" Target="../media/image2.png"/><Relationship Id="rId4" Type="http://schemas.openxmlformats.org/officeDocument/2006/relationships/image" Target="../media/image53.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6.m4a"/><Relationship Id="rId1" Type="http://schemas.microsoft.com/office/2007/relationships/media" Target="../media/media76.m4a"/><Relationship Id="rId5" Type="http://schemas.openxmlformats.org/officeDocument/2006/relationships/image" Target="../media/image2.png"/><Relationship Id="rId4" Type="http://schemas.openxmlformats.org/officeDocument/2006/relationships/image" Target="../media/image53.png"/></Relationships>
</file>

<file path=ppt/slides/_rels/slide7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slideLayout" Target="../slideLayouts/slideLayout2.xml"/><Relationship Id="rId7" Type="http://schemas.openxmlformats.org/officeDocument/2006/relationships/image" Target="../media/image107.png"/><Relationship Id="rId2" Type="http://schemas.openxmlformats.org/officeDocument/2006/relationships/audio" Target="../media/media77.m4a"/><Relationship Id="rId1" Type="http://schemas.microsoft.com/office/2007/relationships/media" Target="../media/media77.m4a"/><Relationship Id="rId6" Type="http://schemas.openxmlformats.org/officeDocument/2006/relationships/image" Target="../media/image106.png"/><Relationship Id="rId11" Type="http://schemas.openxmlformats.org/officeDocument/2006/relationships/image" Target="../media/image2.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53.png"/><Relationship Id="rId9" Type="http://schemas.openxmlformats.org/officeDocument/2006/relationships/image" Target="../media/image109.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8.m4a"/><Relationship Id="rId1" Type="http://schemas.microsoft.com/office/2007/relationships/media" Target="../media/media78.m4a"/><Relationship Id="rId6" Type="http://schemas.openxmlformats.org/officeDocument/2006/relationships/image" Target="../media/image2.png"/><Relationship Id="rId5" Type="http://schemas.openxmlformats.org/officeDocument/2006/relationships/image" Target="../media/image111.png"/><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9.m4a"/><Relationship Id="rId1" Type="http://schemas.microsoft.com/office/2007/relationships/media" Target="../media/media79.m4a"/><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5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wmf"/></Relationships>
</file>

<file path=ppt/slides/_rels/slide8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116.png"/><Relationship Id="rId2" Type="http://schemas.openxmlformats.org/officeDocument/2006/relationships/audio" Target="../media/media80.m4a"/><Relationship Id="rId1" Type="http://schemas.microsoft.com/office/2007/relationships/media" Target="../media/media80.m4a"/><Relationship Id="rId6" Type="http://schemas.openxmlformats.org/officeDocument/2006/relationships/image" Target="../media/image115.png"/><Relationship Id="rId5" Type="http://schemas.openxmlformats.org/officeDocument/2006/relationships/image" Target="../media/image114.emf"/><Relationship Id="rId4" Type="http://schemas.openxmlformats.org/officeDocument/2006/relationships/image" Target="../media/image53.png"/></Relationships>
</file>

<file path=ppt/slides/_rels/slide8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slideLayout" Target="../slideLayouts/slideLayout2.xml"/><Relationship Id="rId7" Type="http://schemas.openxmlformats.org/officeDocument/2006/relationships/image" Target="../media/image119.png"/><Relationship Id="rId2" Type="http://schemas.openxmlformats.org/officeDocument/2006/relationships/audio" Target="../media/media81.m4a"/><Relationship Id="rId1" Type="http://schemas.microsoft.com/office/2007/relationships/media" Target="../media/media81.m4a"/><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2.png"/><Relationship Id="rId4" Type="http://schemas.openxmlformats.org/officeDocument/2006/relationships/image" Target="../media/image53.png"/><Relationship Id="rId9" Type="http://schemas.openxmlformats.org/officeDocument/2006/relationships/image" Target="../media/image121.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2.m4a"/><Relationship Id="rId1" Type="http://schemas.microsoft.com/office/2007/relationships/media" Target="../media/media82.m4a"/><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3.png"/></Relationships>
</file>

<file path=ppt/slides/_rels/slide83.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slideLayout" Target="../slideLayouts/slideLayout2.xml"/><Relationship Id="rId7" Type="http://schemas.openxmlformats.org/officeDocument/2006/relationships/image" Target="../media/image124.png"/><Relationship Id="rId2" Type="http://schemas.openxmlformats.org/officeDocument/2006/relationships/audio" Target="../media/media83.m4a"/><Relationship Id="rId1" Type="http://schemas.microsoft.com/office/2007/relationships/media" Target="../media/media83.m4a"/><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2.png"/><Relationship Id="rId4" Type="http://schemas.openxmlformats.org/officeDocument/2006/relationships/image" Target="../media/image53.png"/><Relationship Id="rId9" Type="http://schemas.openxmlformats.org/officeDocument/2006/relationships/image" Target="../media/image126.png"/></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4.m4a"/><Relationship Id="rId1" Type="http://schemas.microsoft.com/office/2007/relationships/media" Target="../media/media84.m4a"/><Relationship Id="rId5" Type="http://schemas.openxmlformats.org/officeDocument/2006/relationships/image" Target="../media/image2.png"/><Relationship Id="rId4" Type="http://schemas.openxmlformats.org/officeDocument/2006/relationships/image" Target="../media/image53.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5.m4a"/><Relationship Id="rId1" Type="http://schemas.microsoft.com/office/2007/relationships/media" Target="../media/media85.m4a"/><Relationship Id="rId5" Type="http://schemas.openxmlformats.org/officeDocument/2006/relationships/image" Target="../media/image2.png"/><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6.m4a"/><Relationship Id="rId1" Type="http://schemas.microsoft.com/office/2007/relationships/media" Target="../media/media86.m4a"/><Relationship Id="rId6" Type="http://schemas.openxmlformats.org/officeDocument/2006/relationships/image" Target="../media/image2.png"/><Relationship Id="rId5" Type="http://schemas.openxmlformats.org/officeDocument/2006/relationships/image" Target="../media/image127.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3.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General Chemical Laboratory Safety</a:t>
            </a:r>
            <a:endParaRPr lang="en-US" dirty="0"/>
          </a:p>
        </p:txBody>
      </p:sp>
      <p:sp>
        <p:nvSpPr>
          <p:cNvPr id="3" name="Subtitle 2"/>
          <p:cNvSpPr>
            <a:spLocks noGrp="1"/>
          </p:cNvSpPr>
          <p:nvPr>
            <p:ph type="subTitle" idx="1"/>
          </p:nvPr>
        </p:nvSpPr>
        <p:spPr/>
        <p:txBody>
          <a:bodyPr/>
          <a:lstStyle/>
          <a:p>
            <a:r>
              <a:rPr lang="en-US" dirty="0" smtClean="0"/>
              <a:t>Illinois Institute of Technology</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207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Supervisor	</a:t>
            </a:r>
            <a:endParaRPr lang="en-US" dirty="0"/>
          </a:p>
        </p:txBody>
      </p:sp>
      <p:sp>
        <p:nvSpPr>
          <p:cNvPr id="3" name="Content Placeholder 2"/>
          <p:cNvSpPr>
            <a:spLocks noGrp="1"/>
          </p:cNvSpPr>
          <p:nvPr>
            <p:ph idx="1"/>
          </p:nvPr>
        </p:nvSpPr>
        <p:spPr>
          <a:xfrm>
            <a:off x="1066800" y="1714500"/>
            <a:ext cx="8829917" cy="4457700"/>
          </a:xfrm>
        </p:spPr>
        <p:txBody>
          <a:bodyPr>
            <a:noAutofit/>
          </a:bodyPr>
          <a:lstStyle/>
          <a:p>
            <a:r>
              <a:rPr lang="en-US" sz="3200" dirty="0" smtClean="0"/>
              <a:t>For this training module, your supervisor is either your supervisor, your professor or your principle investigator.  This is the person you normally report to when working in the lab.  </a:t>
            </a:r>
          </a:p>
          <a:p>
            <a:r>
              <a:rPr lang="en-US" sz="3200" dirty="0" smtClean="0"/>
              <a:t>This is usually the person who will give you orientation on your specific lab.</a:t>
            </a:r>
          </a:p>
          <a:p>
            <a:r>
              <a:rPr lang="en-US" sz="3200" dirty="0" smtClean="0"/>
              <a:t>If you are faculty, this would be your </a:t>
            </a:r>
            <a:r>
              <a:rPr lang="en-US" sz="3200" dirty="0"/>
              <a:t>D</a:t>
            </a:r>
            <a:r>
              <a:rPr lang="en-US" sz="3200" dirty="0" smtClean="0"/>
              <a:t>epartment Chair.</a:t>
            </a:r>
            <a:endParaRPr lang="en-US" sz="3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5" name="Picture 4"/>
          <p:cNvPicPr>
            <a:picLocks noChangeAspect="1"/>
          </p:cNvPicPr>
          <p:nvPr/>
        </p:nvPicPr>
        <p:blipFill>
          <a:blip r:embed="rId5"/>
          <a:stretch>
            <a:fillRect/>
          </a:stretch>
        </p:blipFill>
        <p:spPr>
          <a:xfrm>
            <a:off x="9314121" y="3305396"/>
            <a:ext cx="2378056" cy="2533994"/>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685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Training?</a:t>
            </a:r>
            <a:endParaRPr lang="en-US" dirty="0"/>
          </a:p>
        </p:txBody>
      </p:sp>
      <p:sp>
        <p:nvSpPr>
          <p:cNvPr id="5" name="Content Placeholder 4"/>
          <p:cNvSpPr>
            <a:spLocks noGrp="1"/>
          </p:cNvSpPr>
          <p:nvPr>
            <p:ph idx="1"/>
          </p:nvPr>
        </p:nvSpPr>
        <p:spPr>
          <a:xfrm>
            <a:off x="1066800" y="1714500"/>
            <a:ext cx="7903959" cy="4457700"/>
          </a:xfrm>
        </p:spPr>
        <p:txBody>
          <a:bodyPr>
            <a:normAutofit fontScale="92500" lnSpcReduction="10000"/>
          </a:bodyPr>
          <a:lstStyle/>
          <a:p>
            <a:r>
              <a:rPr lang="en-US" sz="3200" dirty="0" smtClean="0"/>
              <a:t>Training is by far the most important aspect of safety.  Training not only reduces illness/injury but also increases worker efficiency and awareness.  </a:t>
            </a:r>
          </a:p>
          <a:p>
            <a:r>
              <a:rPr lang="en-US" sz="3200" dirty="0" smtClean="0"/>
              <a:t>Training is required by regulation and IIT has high regard for fulfilling this commitment.  </a:t>
            </a:r>
          </a:p>
          <a:p>
            <a:r>
              <a:rPr lang="en-US" sz="3200" dirty="0" smtClean="0"/>
              <a:t>Preventing hazards and increasing awareness is the goal for IIT.</a:t>
            </a:r>
            <a:endParaRPr lang="en-US" dirty="0"/>
          </a:p>
        </p:txBody>
      </p:sp>
      <p:pic>
        <p:nvPicPr>
          <p:cNvPr id="6" name="Picture 7"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0456" y="54108"/>
            <a:ext cx="12652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5"/>
          <a:stretch>
            <a:fillRect/>
          </a:stretch>
        </p:blipFill>
        <p:spPr>
          <a:xfrm>
            <a:off x="7931889" y="4332796"/>
            <a:ext cx="3778140" cy="2135231"/>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6610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Who is in charge of training?</a:t>
            </a:r>
            <a:endParaRPr lang="en-US" dirty="0"/>
          </a:p>
        </p:txBody>
      </p:sp>
      <p:sp>
        <p:nvSpPr>
          <p:cNvPr id="5" name="Content Placeholder 4"/>
          <p:cNvSpPr>
            <a:spLocks noGrp="1"/>
          </p:cNvSpPr>
          <p:nvPr>
            <p:ph idx="1"/>
          </p:nvPr>
        </p:nvSpPr>
        <p:spPr>
          <a:xfrm>
            <a:off x="2849526" y="1727791"/>
            <a:ext cx="8871762" cy="4457700"/>
          </a:xfrm>
        </p:spPr>
        <p:txBody>
          <a:bodyPr>
            <a:normAutofit fontScale="62500" lnSpcReduction="20000"/>
          </a:bodyPr>
          <a:lstStyle/>
          <a:p>
            <a:r>
              <a:rPr lang="en-US" sz="3200" dirty="0" smtClean="0"/>
              <a:t>Everyone on campus is in charge of training!</a:t>
            </a:r>
          </a:p>
          <a:p>
            <a:pPr lvl="1"/>
            <a:r>
              <a:rPr lang="en-US" sz="3000" dirty="0" smtClean="0"/>
              <a:t>The individual is responsible for:</a:t>
            </a:r>
          </a:p>
          <a:p>
            <a:pPr lvl="2"/>
            <a:r>
              <a:rPr lang="en-US" sz="2800" u="sng" dirty="0" smtClean="0"/>
              <a:t>participation</a:t>
            </a:r>
            <a:r>
              <a:rPr lang="en-US" sz="2800" dirty="0" smtClean="0"/>
              <a:t> in the training,</a:t>
            </a:r>
          </a:p>
          <a:p>
            <a:pPr lvl="2"/>
            <a:r>
              <a:rPr lang="en-US" sz="2800" u="sng" dirty="0" smtClean="0"/>
              <a:t>comprehending</a:t>
            </a:r>
            <a:r>
              <a:rPr lang="en-US" sz="2800" dirty="0" smtClean="0"/>
              <a:t> the information,</a:t>
            </a:r>
          </a:p>
          <a:p>
            <a:pPr lvl="2"/>
            <a:r>
              <a:rPr lang="en-US" sz="2800" u="sng" dirty="0" smtClean="0"/>
              <a:t>utilizing</a:t>
            </a:r>
            <a:r>
              <a:rPr lang="en-US" sz="2800" dirty="0" smtClean="0"/>
              <a:t> the information for the specific duties. </a:t>
            </a:r>
          </a:p>
          <a:p>
            <a:pPr lvl="1"/>
            <a:r>
              <a:rPr lang="en-US" sz="3000" dirty="0" smtClean="0"/>
              <a:t>The supervisor is in charge of:</a:t>
            </a:r>
          </a:p>
          <a:p>
            <a:pPr lvl="2"/>
            <a:r>
              <a:rPr lang="en-US" sz="2800" dirty="0" smtClean="0"/>
              <a:t> providing proper and effective training,</a:t>
            </a:r>
          </a:p>
          <a:p>
            <a:pPr lvl="2"/>
            <a:r>
              <a:rPr lang="en-US" sz="2800" dirty="0"/>
              <a:t>a</a:t>
            </a:r>
            <a:r>
              <a:rPr lang="en-US" sz="2800" dirty="0" smtClean="0"/>
              <a:t>ssuring students/employees receive training.</a:t>
            </a:r>
          </a:p>
          <a:p>
            <a:pPr lvl="1"/>
            <a:r>
              <a:rPr lang="en-US" sz="3000" dirty="0" smtClean="0"/>
              <a:t>The EHS office</a:t>
            </a:r>
          </a:p>
          <a:p>
            <a:pPr lvl="2"/>
            <a:r>
              <a:rPr lang="en-US" sz="2800" dirty="0" smtClean="0"/>
              <a:t>provides assistance to departments in achieving regulatory compliance,</a:t>
            </a:r>
          </a:p>
          <a:p>
            <a:pPr lvl="2"/>
            <a:r>
              <a:rPr lang="en-US" sz="2800" dirty="0" smtClean="0"/>
              <a:t>develops proactive strategies for training compliance.</a:t>
            </a:r>
          </a:p>
          <a:p>
            <a:pPr lvl="1"/>
            <a:endParaRPr lang="en-US" dirty="0"/>
          </a:p>
        </p:txBody>
      </p:sp>
      <p:pic>
        <p:nvPicPr>
          <p:cNvPr id="6" name="Picture 7"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0456" y="54108"/>
            <a:ext cx="12652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5"/>
          <a:stretch>
            <a:fillRect/>
          </a:stretch>
        </p:blipFill>
        <p:spPr>
          <a:xfrm>
            <a:off x="8674196" y="1714500"/>
            <a:ext cx="2851498" cy="1964365"/>
          </a:xfrm>
          <a:prstGeom prst="rect">
            <a:avLst/>
          </a:prstGeom>
        </p:spPr>
      </p:pic>
      <p:pic>
        <p:nvPicPr>
          <p:cNvPr id="8" name="Picture 7"/>
          <p:cNvPicPr>
            <a:picLocks noChangeAspect="1"/>
          </p:cNvPicPr>
          <p:nvPr/>
        </p:nvPicPr>
        <p:blipFill>
          <a:blip r:embed="rId6"/>
          <a:stretch>
            <a:fillRect/>
          </a:stretch>
        </p:blipFill>
        <p:spPr>
          <a:xfrm>
            <a:off x="276446" y="4056911"/>
            <a:ext cx="2838107" cy="2128580"/>
          </a:xfrm>
          <a:prstGeom prst="rect">
            <a:avLst/>
          </a:prstGeom>
        </p:spPr>
      </p:pic>
      <p:pic>
        <p:nvPicPr>
          <p:cNvPr id="9" name="Picture 8"/>
          <p:cNvPicPr>
            <a:picLocks noChangeAspect="1"/>
          </p:cNvPicPr>
          <p:nvPr/>
        </p:nvPicPr>
        <p:blipFill>
          <a:blip r:embed="rId7"/>
          <a:stretch>
            <a:fillRect/>
          </a:stretch>
        </p:blipFill>
        <p:spPr>
          <a:xfrm>
            <a:off x="449891" y="1814080"/>
            <a:ext cx="2204041" cy="1653031"/>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76413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Know the Details/Location of your Vital Laboratory Information!</a:t>
            </a:r>
            <a:endParaRPr lang="en-US" dirty="0"/>
          </a:p>
        </p:txBody>
      </p:sp>
      <p:pic>
        <p:nvPicPr>
          <p:cNvPr id="6" name="Content Placeholder 5"/>
          <p:cNvPicPr>
            <a:picLocks noGrp="1" noChangeAspect="1"/>
          </p:cNvPicPr>
          <p:nvPr>
            <p:ph idx="1"/>
          </p:nvPr>
        </p:nvPicPr>
        <p:blipFill>
          <a:blip r:embed="rId4"/>
          <a:stretch>
            <a:fillRect/>
          </a:stretch>
        </p:blipFill>
        <p:spPr>
          <a:xfrm>
            <a:off x="1066800" y="4018221"/>
            <a:ext cx="2019300" cy="2019300"/>
          </a:xfrm>
          <a:prstGeom prst="rect">
            <a:avLst/>
          </a:prstGeom>
        </p:spPr>
      </p:pic>
      <p:pic>
        <p:nvPicPr>
          <p:cNvPr id="8" name="Picture 7"/>
          <p:cNvPicPr>
            <a:picLocks noChangeAspect="1"/>
          </p:cNvPicPr>
          <p:nvPr/>
        </p:nvPicPr>
        <p:blipFill>
          <a:blip r:embed="rId5"/>
          <a:stretch>
            <a:fillRect/>
          </a:stretch>
        </p:blipFill>
        <p:spPr>
          <a:xfrm>
            <a:off x="885825" y="1895697"/>
            <a:ext cx="2381250" cy="1790700"/>
          </a:xfrm>
          <a:prstGeom prst="rect">
            <a:avLst/>
          </a:prstGeom>
        </p:spPr>
      </p:pic>
      <p:pic>
        <p:nvPicPr>
          <p:cNvPr id="9" name="Picture 8"/>
          <p:cNvPicPr>
            <a:picLocks noChangeAspect="1"/>
          </p:cNvPicPr>
          <p:nvPr/>
        </p:nvPicPr>
        <p:blipFill>
          <a:blip r:embed="rId6"/>
          <a:stretch>
            <a:fillRect/>
          </a:stretch>
        </p:blipFill>
        <p:spPr>
          <a:xfrm>
            <a:off x="4401880" y="2716867"/>
            <a:ext cx="2721936" cy="2602707"/>
          </a:xfrm>
          <a:prstGeom prst="rect">
            <a:avLst/>
          </a:prstGeom>
        </p:spPr>
      </p:pic>
      <p:pic>
        <p:nvPicPr>
          <p:cNvPr id="2" name="Picture 1" descr="CHP - cchaffee@iit.edu - Illinois Institute of Technology Mail - Google Chrome"/>
          <p:cNvPicPr>
            <a:picLocks noChangeAspect="1"/>
          </p:cNvPicPr>
          <p:nvPr/>
        </p:nvPicPr>
        <p:blipFill rotWithShape="1">
          <a:blip r:embed="rId7" cstate="print">
            <a:extLst>
              <a:ext uri="{28A0092B-C50C-407E-A947-70E740481C1C}">
                <a14:useLocalDpi xmlns:a14="http://schemas.microsoft.com/office/drawing/2010/main" val="0"/>
              </a:ext>
            </a:extLst>
          </a:blip>
          <a:srcRect l="9037" t="15051" r="8132" b="-578"/>
          <a:stretch/>
        </p:blipFill>
        <p:spPr>
          <a:xfrm>
            <a:off x="8258621" y="2329548"/>
            <a:ext cx="2794090" cy="3377343"/>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3347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Laboratory Information</a:t>
            </a:r>
            <a:endParaRPr lang="en-US" dirty="0"/>
          </a:p>
        </p:txBody>
      </p:sp>
      <p:sp>
        <p:nvSpPr>
          <p:cNvPr id="3" name="Content Placeholder 2"/>
          <p:cNvSpPr>
            <a:spLocks noGrp="1"/>
          </p:cNvSpPr>
          <p:nvPr>
            <p:ph idx="1"/>
          </p:nvPr>
        </p:nvSpPr>
        <p:spPr>
          <a:xfrm>
            <a:off x="3607723" y="1714500"/>
            <a:ext cx="8084453" cy="4457700"/>
          </a:xfrm>
        </p:spPr>
        <p:txBody>
          <a:bodyPr>
            <a:normAutofit/>
          </a:bodyPr>
          <a:lstStyle/>
          <a:p>
            <a:r>
              <a:rPr lang="en-US" sz="3200" dirty="0" smtClean="0"/>
              <a:t>One of the most important type of communication regarding hazards is the SDS or Safety Data Sheet.  The SDS will communicate the information necessary regarding hazards associated with chemicals and also biological agents.  Labeling and SDS guidelines are covered in IIT GHS training.</a:t>
            </a:r>
          </a:p>
          <a:p>
            <a:endParaRPr lang="en-US" sz="24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1066800" y="1714500"/>
            <a:ext cx="2383743" cy="4139543"/>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6268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Laboratory Information</a:t>
            </a:r>
            <a:endParaRPr lang="en-US" dirty="0"/>
          </a:p>
        </p:txBody>
      </p:sp>
      <p:sp>
        <p:nvSpPr>
          <p:cNvPr id="3" name="Content Placeholder 2"/>
          <p:cNvSpPr>
            <a:spLocks noGrp="1"/>
          </p:cNvSpPr>
          <p:nvPr>
            <p:ph idx="1"/>
          </p:nvPr>
        </p:nvSpPr>
        <p:spPr>
          <a:xfrm>
            <a:off x="1066800" y="1714500"/>
            <a:ext cx="8095318" cy="4457700"/>
          </a:xfrm>
        </p:spPr>
        <p:txBody>
          <a:bodyPr>
            <a:normAutofit/>
          </a:bodyPr>
          <a:lstStyle/>
          <a:p>
            <a:r>
              <a:rPr lang="en-US" sz="3200" dirty="0" smtClean="0"/>
              <a:t>Each lab that has chemicals will have a lab specific Chemical Hygiene Plan.  This plan will detail the procedures and practices for your specific location.  </a:t>
            </a:r>
          </a:p>
          <a:p>
            <a:r>
              <a:rPr lang="en-US" sz="3200" dirty="0" smtClean="0"/>
              <a:t>It is </a:t>
            </a:r>
            <a:r>
              <a:rPr lang="en-US" sz="3200" b="1" i="1" u="sng" dirty="0" smtClean="0"/>
              <a:t>YOUR</a:t>
            </a:r>
            <a:r>
              <a:rPr lang="en-US" sz="3200" dirty="0" smtClean="0"/>
              <a:t> responsibility to make sure that </a:t>
            </a:r>
            <a:r>
              <a:rPr lang="en-US" sz="3200" b="1" i="1" u="sng" dirty="0" smtClean="0"/>
              <a:t>YOU</a:t>
            </a:r>
            <a:r>
              <a:rPr lang="en-US" sz="3200" dirty="0" smtClean="0"/>
              <a:t> review the CHP.</a:t>
            </a:r>
            <a:endParaRPr lang="en-US" sz="3200" u="sng" dirty="0" smtClean="0"/>
          </a:p>
          <a:p>
            <a:endParaRPr lang="en-US" sz="24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4" name="Picture 3"/>
          <p:cNvPicPr>
            <a:picLocks noChangeAspect="1"/>
          </p:cNvPicPr>
          <p:nvPr/>
        </p:nvPicPr>
        <p:blipFill>
          <a:blip r:embed="rId5"/>
          <a:stretch>
            <a:fillRect/>
          </a:stretch>
        </p:blipFill>
        <p:spPr>
          <a:xfrm>
            <a:off x="9162118" y="1846941"/>
            <a:ext cx="2792210" cy="3377477"/>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5526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Laboratory Information</a:t>
            </a:r>
            <a:endParaRPr lang="en-US" dirty="0"/>
          </a:p>
        </p:txBody>
      </p:sp>
      <p:sp>
        <p:nvSpPr>
          <p:cNvPr id="3" name="Content Placeholder 2"/>
          <p:cNvSpPr>
            <a:spLocks noGrp="1"/>
          </p:cNvSpPr>
          <p:nvPr>
            <p:ph idx="1"/>
          </p:nvPr>
        </p:nvSpPr>
        <p:spPr>
          <a:xfrm>
            <a:off x="1066800" y="1714500"/>
            <a:ext cx="8095318" cy="4457700"/>
          </a:xfrm>
        </p:spPr>
        <p:txBody>
          <a:bodyPr>
            <a:normAutofit lnSpcReduction="10000"/>
          </a:bodyPr>
          <a:lstStyle/>
          <a:p>
            <a:r>
              <a:rPr lang="en-US" sz="3200" dirty="0" smtClean="0"/>
              <a:t>The Chemical Hygiene Plan (CHP) is similar to the Hazard Communication Program, but this is specifically for laboratories with chemicals.  This document relays information regarding procedures, equipment, personal protective equipment (PPE), and work practices that are capable of protecting occupants from health hazards.</a:t>
            </a:r>
          </a:p>
          <a:p>
            <a:endParaRPr lang="en-US" sz="24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4" name="Picture 3"/>
          <p:cNvPicPr>
            <a:picLocks noChangeAspect="1"/>
          </p:cNvPicPr>
          <p:nvPr/>
        </p:nvPicPr>
        <p:blipFill>
          <a:blip r:embed="rId5"/>
          <a:stretch>
            <a:fillRect/>
          </a:stretch>
        </p:blipFill>
        <p:spPr>
          <a:xfrm>
            <a:off x="9162118" y="1846941"/>
            <a:ext cx="2792210" cy="3377477"/>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82358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Laboratory Information</a:t>
            </a:r>
            <a:endParaRPr lang="en-US" dirty="0"/>
          </a:p>
        </p:txBody>
      </p:sp>
      <p:sp>
        <p:nvSpPr>
          <p:cNvPr id="3" name="Content Placeholder 2"/>
          <p:cNvSpPr>
            <a:spLocks noGrp="1"/>
          </p:cNvSpPr>
          <p:nvPr>
            <p:ph idx="1"/>
          </p:nvPr>
        </p:nvSpPr>
        <p:spPr>
          <a:xfrm>
            <a:off x="1066800" y="1714500"/>
            <a:ext cx="8459972" cy="4457700"/>
          </a:xfrm>
        </p:spPr>
        <p:txBody>
          <a:bodyPr>
            <a:normAutofit fontScale="85000" lnSpcReduction="20000"/>
          </a:bodyPr>
          <a:lstStyle/>
          <a:p>
            <a:r>
              <a:rPr lang="en-US" sz="2800" dirty="0" smtClean="0"/>
              <a:t>Be Prepared for your work in the laboratory.  Read all procedures, the CHP, and SDS thoroughly before entering the laboratory.</a:t>
            </a:r>
          </a:p>
          <a:p>
            <a:r>
              <a:rPr lang="en-US" sz="2800" dirty="0" smtClean="0"/>
              <a:t>Each lab contains an Emergency Action Plan which is required for emergency situations.  This is used to inform faculty/staff/students of the procedures to follow in the event of an emergency.  The Emergency Action Plan is part of the Chemical Hygiene Plan.</a:t>
            </a:r>
          </a:p>
          <a:p>
            <a:r>
              <a:rPr lang="en-US" sz="2800" dirty="0" smtClean="0"/>
              <a:t>Also included in or near the Chemical Hygiene Plan binder are the Standard Operating Procedures (SOP).  These documents describe how your lab will handle a hazardous chemical or process safely.   They include special handling procedures, engineering controls, and PPE required.</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4" name="Picture 3"/>
          <p:cNvPicPr>
            <a:picLocks noChangeAspect="1"/>
          </p:cNvPicPr>
          <p:nvPr/>
        </p:nvPicPr>
        <p:blipFill>
          <a:blip r:embed="rId5"/>
          <a:stretch>
            <a:fillRect/>
          </a:stretch>
        </p:blipFill>
        <p:spPr>
          <a:xfrm>
            <a:off x="9872423" y="3086100"/>
            <a:ext cx="1371600" cy="17145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01213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Laboratory Information</a:t>
            </a:r>
            <a:endParaRPr lang="en-US" dirty="0"/>
          </a:p>
        </p:txBody>
      </p:sp>
      <p:sp>
        <p:nvSpPr>
          <p:cNvPr id="3" name="Content Placeholder 2"/>
          <p:cNvSpPr>
            <a:spLocks noGrp="1"/>
          </p:cNvSpPr>
          <p:nvPr>
            <p:ph idx="1"/>
          </p:nvPr>
        </p:nvSpPr>
        <p:spPr>
          <a:xfrm>
            <a:off x="1066800" y="1714500"/>
            <a:ext cx="8459972" cy="4457700"/>
          </a:xfrm>
        </p:spPr>
        <p:txBody>
          <a:bodyPr>
            <a:normAutofit fontScale="85000" lnSpcReduction="10000"/>
          </a:bodyPr>
          <a:lstStyle/>
          <a:p>
            <a:pPr marL="0" indent="0" algn="ctr">
              <a:buNone/>
            </a:pPr>
            <a:r>
              <a:rPr lang="en-US" sz="3500" dirty="0" smtClean="0"/>
              <a:t>Signs</a:t>
            </a:r>
          </a:p>
          <a:p>
            <a:r>
              <a:rPr lang="en-US" sz="2800" dirty="0" smtClean="0"/>
              <a:t>Signs are a way of communicating important information.  It is a way to heighten awareness about hazards that exist.</a:t>
            </a:r>
          </a:p>
          <a:p>
            <a:r>
              <a:rPr lang="en-US" sz="2800" dirty="0" smtClean="0"/>
              <a:t>There should also be signs on the laboratory refrigerator reminding you that no food or drink can be stored in it.  A refrigerator may contain radioactive, chemical or biological materials that could possibly be absorbed in food.</a:t>
            </a:r>
          </a:p>
          <a:p>
            <a:r>
              <a:rPr lang="en-US" sz="2800" dirty="0" smtClean="0"/>
              <a:t>There may also be signs which denote that PPE must be used.</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9549052" y="1800225"/>
            <a:ext cx="2143125" cy="2143125"/>
          </a:xfrm>
          <a:prstGeom prst="rect">
            <a:avLst/>
          </a:prstGeom>
        </p:spPr>
      </p:pic>
      <p:pic>
        <p:nvPicPr>
          <p:cNvPr id="7" name="Picture 6"/>
          <p:cNvPicPr>
            <a:picLocks noChangeAspect="1"/>
          </p:cNvPicPr>
          <p:nvPr/>
        </p:nvPicPr>
        <p:blipFill>
          <a:blip r:embed="rId6"/>
          <a:stretch>
            <a:fillRect/>
          </a:stretch>
        </p:blipFill>
        <p:spPr>
          <a:xfrm>
            <a:off x="9826814" y="4729653"/>
            <a:ext cx="1865363" cy="1442547"/>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01830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the Laboratory</a:t>
            </a:r>
            <a:endParaRPr lang="en-US" dirty="0"/>
          </a:p>
        </p:txBody>
      </p:sp>
      <p:pic>
        <p:nvPicPr>
          <p:cNvPr id="6" name="Content Placeholder 5"/>
          <p:cNvPicPr>
            <a:picLocks noGrp="1" noChangeAspect="1"/>
          </p:cNvPicPr>
          <p:nvPr>
            <p:ph idx="1"/>
          </p:nvPr>
        </p:nvPicPr>
        <p:blipFill>
          <a:blip r:embed="rId4"/>
          <a:stretch>
            <a:fillRect/>
          </a:stretch>
        </p:blipFill>
        <p:spPr>
          <a:xfrm>
            <a:off x="3238500" y="1821490"/>
            <a:ext cx="5715000" cy="428625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9295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Chemical Laboratory Safety</a:t>
            </a:r>
            <a:endParaRPr lang="en-US" dirty="0"/>
          </a:p>
        </p:txBody>
      </p:sp>
      <p:sp>
        <p:nvSpPr>
          <p:cNvPr id="5" name="Content Placeholder 4"/>
          <p:cNvSpPr>
            <a:spLocks noGrp="1"/>
          </p:cNvSpPr>
          <p:nvPr>
            <p:ph idx="1"/>
          </p:nvPr>
        </p:nvSpPr>
        <p:spPr/>
        <p:txBody>
          <a:bodyPr>
            <a:normAutofit/>
          </a:bodyPr>
          <a:lstStyle/>
          <a:p>
            <a:r>
              <a:rPr lang="en-US" sz="3200" dirty="0" smtClean="0"/>
              <a:t>This training presentation has been created for people who are required to undergo </a:t>
            </a:r>
            <a:r>
              <a:rPr lang="en-US" sz="3200" i="1" dirty="0" smtClean="0"/>
              <a:t>general laboratory safety training according to Illinois Institute of Technology procedures and OSHA regulations, </a:t>
            </a:r>
            <a:r>
              <a:rPr lang="en-US" sz="3200" dirty="0" smtClean="0"/>
              <a:t>and have not taken this training with their supervisor.  This training is also recommended for any laboratory staff who need an overview of lab safety.</a:t>
            </a:r>
            <a:endParaRPr lang="en-US" dirty="0"/>
          </a:p>
        </p:txBody>
      </p:sp>
      <p:pic>
        <p:nvPicPr>
          <p:cNvPr id="6" name="Picture 7"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60456" y="54108"/>
            <a:ext cx="12652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21674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Get Started!</a:t>
            </a:r>
            <a:endParaRPr lang="en-US" dirty="0"/>
          </a:p>
        </p:txBody>
      </p:sp>
      <p:sp>
        <p:nvSpPr>
          <p:cNvPr id="3" name="Content Placeholder 2"/>
          <p:cNvSpPr>
            <a:spLocks noGrp="1"/>
          </p:cNvSpPr>
          <p:nvPr>
            <p:ph idx="1"/>
          </p:nvPr>
        </p:nvSpPr>
        <p:spPr>
          <a:xfrm>
            <a:off x="1066800" y="1714500"/>
            <a:ext cx="7731320" cy="4457700"/>
          </a:xfrm>
        </p:spPr>
        <p:txBody>
          <a:bodyPr>
            <a:normAutofit/>
          </a:bodyPr>
          <a:lstStyle/>
          <a:p>
            <a:r>
              <a:rPr lang="en-US" sz="2800" dirty="0" smtClean="0"/>
              <a:t>Working in a laboratory can be an exciting experience.  It can also pose many threats and hazards that a traditional classroom does not.  That is why it is important to know your surroundings.  Know where the exits to your room are.  There may be more than one exit which could be critical in the case of an emergency.  Your supervisor will go over the Emergency Action Plan including the escape route procedures for your room.</a:t>
            </a:r>
            <a:endParaRPr lang="en-US" sz="2800" dirty="0"/>
          </a:p>
        </p:txBody>
      </p:sp>
      <p:pic>
        <p:nvPicPr>
          <p:cNvPr id="4" name="Picture 3"/>
          <p:cNvPicPr>
            <a:picLocks noChangeAspect="1"/>
          </p:cNvPicPr>
          <p:nvPr/>
        </p:nvPicPr>
        <p:blipFill>
          <a:blip r:embed="rId4"/>
          <a:stretch>
            <a:fillRect/>
          </a:stretch>
        </p:blipFill>
        <p:spPr>
          <a:xfrm>
            <a:off x="8798120" y="4041654"/>
            <a:ext cx="2846626" cy="2130546"/>
          </a:xfrm>
          <a:prstGeom prst="rect">
            <a:avLst/>
          </a:prstGeom>
        </p:spPr>
      </p:pic>
      <p:pic>
        <p:nvPicPr>
          <p:cNvPr id="5" name="Picture 4"/>
          <p:cNvPicPr>
            <a:picLocks noChangeAspect="1"/>
          </p:cNvPicPr>
          <p:nvPr/>
        </p:nvPicPr>
        <p:blipFill>
          <a:blip r:embed="rId5"/>
          <a:stretch>
            <a:fillRect/>
          </a:stretch>
        </p:blipFill>
        <p:spPr>
          <a:xfrm>
            <a:off x="10558223" y="170829"/>
            <a:ext cx="1133954" cy="1298561"/>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1038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Know Your Surroundings</a:t>
            </a:r>
            <a:endParaRPr lang="en-US" dirty="0"/>
          </a:p>
        </p:txBody>
      </p:sp>
      <p:sp>
        <p:nvSpPr>
          <p:cNvPr id="5" name="Content Placeholder 4"/>
          <p:cNvSpPr>
            <a:spLocks noGrp="1"/>
          </p:cNvSpPr>
          <p:nvPr>
            <p:ph idx="1"/>
          </p:nvPr>
        </p:nvSpPr>
        <p:spPr>
          <a:xfrm>
            <a:off x="1066800" y="1714500"/>
            <a:ext cx="9523301" cy="4388588"/>
          </a:xfrm>
        </p:spPr>
        <p:txBody>
          <a:bodyPr>
            <a:normAutofit lnSpcReduction="10000"/>
          </a:bodyPr>
          <a:lstStyle/>
          <a:p>
            <a:r>
              <a:rPr lang="en-US" sz="3200" dirty="0" smtClean="0"/>
              <a:t>It is recommended occupants be aware of the fire extinguishers in location to your laboratory.  In order to fight a fire one must undergo the proper training.  Campus personnel are highly encouraged to not fight fires.  In the event of a fire, the first response is to evacuate the area and notify the fire department!  From any campus phone just dial 911.  Do not wait any longer than necessary to call, time is of the essence!</a:t>
            </a:r>
            <a:endParaRPr lang="en-US" dirty="0"/>
          </a:p>
        </p:txBody>
      </p:sp>
      <p:pic>
        <p:nvPicPr>
          <p:cNvPr id="2" name="Picture 1"/>
          <p:cNvPicPr>
            <a:picLocks noChangeAspect="1"/>
          </p:cNvPicPr>
          <p:nvPr/>
        </p:nvPicPr>
        <p:blipFill>
          <a:blip r:embed="rId4"/>
          <a:stretch>
            <a:fillRect/>
          </a:stretch>
        </p:blipFill>
        <p:spPr>
          <a:xfrm>
            <a:off x="10408010" y="603461"/>
            <a:ext cx="1434379" cy="173185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93694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Know Your Surroundings</a:t>
            </a:r>
            <a:endParaRPr lang="en-US" dirty="0"/>
          </a:p>
        </p:txBody>
      </p:sp>
      <p:sp>
        <p:nvSpPr>
          <p:cNvPr id="5" name="Content Placeholder 4"/>
          <p:cNvSpPr>
            <a:spLocks noGrp="1"/>
          </p:cNvSpPr>
          <p:nvPr>
            <p:ph idx="1"/>
          </p:nvPr>
        </p:nvSpPr>
        <p:spPr>
          <a:xfrm>
            <a:off x="1066801" y="1714500"/>
            <a:ext cx="8042426" cy="4388588"/>
          </a:xfrm>
        </p:spPr>
        <p:txBody>
          <a:bodyPr>
            <a:normAutofit lnSpcReduction="10000"/>
          </a:bodyPr>
          <a:lstStyle/>
          <a:p>
            <a:r>
              <a:rPr lang="en-US" sz="3200" dirty="0" smtClean="0"/>
              <a:t>Know where the fire alarm is in proximity to your laboratory.  Is it right down the hall or is it in the stairwell?  If there is a fire, a quick response is the best response.  Have your supervisor show you the closest alarm.  The fire safety training during your individual lab orientation will detail the safety procedures for your specific lab.  </a:t>
            </a:r>
            <a:endParaRPr lang="en-US" dirty="0"/>
          </a:p>
        </p:txBody>
      </p:sp>
      <p:pic>
        <p:nvPicPr>
          <p:cNvPr id="2" name="Picture 1"/>
          <p:cNvPicPr>
            <a:picLocks noChangeAspect="1"/>
          </p:cNvPicPr>
          <p:nvPr/>
        </p:nvPicPr>
        <p:blipFill>
          <a:blip r:embed="rId4"/>
          <a:stretch>
            <a:fillRect/>
          </a:stretch>
        </p:blipFill>
        <p:spPr>
          <a:xfrm>
            <a:off x="10408010" y="603461"/>
            <a:ext cx="1434379" cy="1731858"/>
          </a:xfrm>
          <a:prstGeom prst="rect">
            <a:avLst/>
          </a:prstGeom>
        </p:spPr>
      </p:pic>
      <p:pic>
        <p:nvPicPr>
          <p:cNvPr id="3" name="Picture 2"/>
          <p:cNvPicPr>
            <a:picLocks noChangeAspect="1"/>
          </p:cNvPicPr>
          <p:nvPr/>
        </p:nvPicPr>
        <p:blipFill>
          <a:blip r:embed="rId5"/>
          <a:stretch>
            <a:fillRect/>
          </a:stretch>
        </p:blipFill>
        <p:spPr>
          <a:xfrm>
            <a:off x="9109226" y="3755287"/>
            <a:ext cx="2107019" cy="2686449"/>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71406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Surroundings</a:t>
            </a:r>
            <a:endParaRPr lang="en-US" dirty="0"/>
          </a:p>
        </p:txBody>
      </p:sp>
      <p:sp>
        <p:nvSpPr>
          <p:cNvPr id="3" name="Content Placeholder 2"/>
          <p:cNvSpPr>
            <a:spLocks noGrp="1"/>
          </p:cNvSpPr>
          <p:nvPr>
            <p:ph idx="1"/>
          </p:nvPr>
        </p:nvSpPr>
        <p:spPr>
          <a:xfrm>
            <a:off x="1066800" y="1714500"/>
            <a:ext cx="10331302" cy="4457700"/>
          </a:xfrm>
        </p:spPr>
        <p:txBody>
          <a:bodyPr>
            <a:normAutofit fontScale="77500" lnSpcReduction="20000"/>
          </a:bodyPr>
          <a:lstStyle/>
          <a:p>
            <a:pPr lvl="1"/>
            <a:r>
              <a:rPr lang="en-US" sz="4000" dirty="0" smtClean="0">
                <a:solidFill>
                  <a:srgbClr val="FF0000"/>
                </a:solidFill>
              </a:rPr>
              <a:t>Many laboratories contain hazardous substances.</a:t>
            </a:r>
          </a:p>
          <a:p>
            <a:pPr lvl="2"/>
            <a:r>
              <a:rPr lang="en-US" sz="3800" dirty="0" smtClean="0"/>
              <a:t>A </a:t>
            </a:r>
            <a:r>
              <a:rPr lang="en-US" sz="3800" u="sng" dirty="0" smtClean="0"/>
              <a:t>hazardous substance</a:t>
            </a:r>
            <a:r>
              <a:rPr lang="en-US" sz="3800" dirty="0" smtClean="0"/>
              <a:t> is defined as a material/substance that poses a physical or health hazard.  This includes both chemicals and biological agents.</a:t>
            </a:r>
          </a:p>
          <a:p>
            <a:pPr lvl="2"/>
            <a:r>
              <a:rPr lang="en-US" sz="3800" dirty="0" smtClean="0"/>
              <a:t>A </a:t>
            </a:r>
            <a:r>
              <a:rPr lang="en-US" sz="3800" u="sng" dirty="0" smtClean="0"/>
              <a:t>Biohazard </a:t>
            </a:r>
            <a:r>
              <a:rPr lang="en-US" sz="3800" dirty="0" smtClean="0"/>
              <a:t>is defined as any organism that is capable of replication and is capable of causing disease in human, animal or plant.</a:t>
            </a:r>
          </a:p>
          <a:p>
            <a:pPr lvl="2"/>
            <a:r>
              <a:rPr lang="en-US" sz="3800" dirty="0" smtClean="0"/>
              <a:t>There are differences between a physical hazard and a health hazard.  Let’s take a look.</a:t>
            </a:r>
          </a:p>
          <a:p>
            <a:pPr lvl="2"/>
            <a:endParaRPr lang="en-US" sz="3000" dirty="0" smtClean="0">
              <a:solidFill>
                <a:srgbClr val="FF0000"/>
              </a:solidFill>
            </a:endParaRPr>
          </a:p>
        </p:txBody>
      </p:sp>
      <p:pic>
        <p:nvPicPr>
          <p:cNvPr id="4" name="Picture 5"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9256" y="173990"/>
            <a:ext cx="1131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383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Surroundings</a:t>
            </a:r>
            <a:endParaRPr lang="en-US" dirty="0"/>
          </a:p>
        </p:txBody>
      </p:sp>
      <p:sp>
        <p:nvSpPr>
          <p:cNvPr id="3" name="Content Placeholder 2"/>
          <p:cNvSpPr>
            <a:spLocks noGrp="1"/>
          </p:cNvSpPr>
          <p:nvPr>
            <p:ph idx="1"/>
          </p:nvPr>
        </p:nvSpPr>
        <p:spPr>
          <a:xfrm>
            <a:off x="1066800" y="1714500"/>
            <a:ext cx="10331302" cy="4457700"/>
          </a:xfrm>
        </p:spPr>
        <p:txBody>
          <a:bodyPr>
            <a:normAutofit fontScale="70000" lnSpcReduction="20000"/>
          </a:bodyPr>
          <a:lstStyle/>
          <a:p>
            <a:pPr lvl="1"/>
            <a:r>
              <a:rPr lang="en-US" sz="4000" dirty="0" smtClean="0">
                <a:solidFill>
                  <a:srgbClr val="FF0000"/>
                </a:solidFill>
              </a:rPr>
              <a:t>A health hazard has one or more of the following characteristics:</a:t>
            </a:r>
          </a:p>
          <a:p>
            <a:pPr lvl="2"/>
            <a:r>
              <a:rPr lang="en-US" sz="2800" dirty="0" smtClean="0"/>
              <a:t>Carcinogen</a:t>
            </a:r>
          </a:p>
          <a:p>
            <a:pPr lvl="2"/>
            <a:r>
              <a:rPr lang="en-US" sz="2800" dirty="0" smtClean="0"/>
              <a:t>Toxic or highly toxic</a:t>
            </a:r>
          </a:p>
          <a:p>
            <a:pPr lvl="2"/>
            <a:r>
              <a:rPr lang="en-US" sz="2800" dirty="0" smtClean="0"/>
              <a:t>Reproductive Toxin</a:t>
            </a:r>
          </a:p>
          <a:p>
            <a:pPr lvl="2"/>
            <a:r>
              <a:rPr lang="en-US" sz="2800" dirty="0" smtClean="0"/>
              <a:t>Irritant</a:t>
            </a:r>
          </a:p>
          <a:p>
            <a:pPr lvl="2"/>
            <a:r>
              <a:rPr lang="en-US" sz="2800" dirty="0" smtClean="0"/>
              <a:t>Corrosive</a:t>
            </a:r>
          </a:p>
          <a:p>
            <a:pPr lvl="2"/>
            <a:r>
              <a:rPr lang="en-US" sz="2800" dirty="0" smtClean="0"/>
              <a:t>Sensitizer</a:t>
            </a:r>
          </a:p>
          <a:p>
            <a:pPr lvl="2"/>
            <a:r>
              <a:rPr lang="en-US" sz="2800" dirty="0" smtClean="0"/>
              <a:t>Hepatotoxic</a:t>
            </a:r>
          </a:p>
          <a:p>
            <a:pPr lvl="2"/>
            <a:r>
              <a:rPr lang="en-US" sz="2800" dirty="0" smtClean="0"/>
              <a:t>Nephrotoxic</a:t>
            </a:r>
          </a:p>
          <a:p>
            <a:pPr lvl="2"/>
            <a:r>
              <a:rPr lang="en-US" sz="2800" dirty="0" smtClean="0"/>
              <a:t>Neurotoxin</a:t>
            </a:r>
          </a:p>
          <a:p>
            <a:pPr lvl="2"/>
            <a:endParaRPr lang="en-US" sz="2800" dirty="0" smtClean="0"/>
          </a:p>
        </p:txBody>
      </p:sp>
      <p:pic>
        <p:nvPicPr>
          <p:cNvPr id="4" name="Picture 5"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9256" y="173990"/>
            <a:ext cx="1131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stretch>
            <a:fillRect/>
          </a:stretch>
        </p:blipFill>
        <p:spPr>
          <a:xfrm>
            <a:off x="6845497" y="2800251"/>
            <a:ext cx="2286198" cy="2286198"/>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4443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Surroundings</a:t>
            </a:r>
            <a:endParaRPr lang="en-US" dirty="0"/>
          </a:p>
        </p:txBody>
      </p:sp>
      <p:sp>
        <p:nvSpPr>
          <p:cNvPr id="3" name="Content Placeholder 2"/>
          <p:cNvSpPr>
            <a:spLocks noGrp="1"/>
          </p:cNvSpPr>
          <p:nvPr>
            <p:ph idx="1"/>
          </p:nvPr>
        </p:nvSpPr>
        <p:spPr>
          <a:xfrm>
            <a:off x="1066800" y="1714500"/>
            <a:ext cx="10331302" cy="4457700"/>
          </a:xfrm>
        </p:spPr>
        <p:txBody>
          <a:bodyPr>
            <a:normAutofit fontScale="77500" lnSpcReduction="20000"/>
          </a:bodyPr>
          <a:lstStyle/>
          <a:p>
            <a:pPr lvl="1"/>
            <a:r>
              <a:rPr lang="en-US" sz="4000" dirty="0" smtClean="0">
                <a:solidFill>
                  <a:srgbClr val="FF0000"/>
                </a:solidFill>
              </a:rPr>
              <a:t>A physical hazard has one or more of the following characteristics:</a:t>
            </a:r>
          </a:p>
          <a:p>
            <a:pPr lvl="2"/>
            <a:r>
              <a:rPr lang="en-US" sz="2800" dirty="0" smtClean="0"/>
              <a:t>Explosive</a:t>
            </a:r>
          </a:p>
          <a:p>
            <a:pPr lvl="2"/>
            <a:r>
              <a:rPr lang="en-US" sz="2800" dirty="0" smtClean="0"/>
              <a:t>Flammable</a:t>
            </a:r>
          </a:p>
          <a:p>
            <a:pPr lvl="2"/>
            <a:r>
              <a:rPr lang="en-US" sz="2800" dirty="0" smtClean="0"/>
              <a:t>Pyrophoric</a:t>
            </a:r>
          </a:p>
          <a:p>
            <a:pPr lvl="2"/>
            <a:r>
              <a:rPr lang="en-US" sz="2800" dirty="0" smtClean="0"/>
              <a:t>Organic peroxide</a:t>
            </a:r>
          </a:p>
          <a:p>
            <a:pPr lvl="2"/>
            <a:r>
              <a:rPr lang="en-US" sz="2800" dirty="0" smtClean="0"/>
              <a:t>Compressed gas</a:t>
            </a:r>
          </a:p>
          <a:p>
            <a:pPr lvl="2"/>
            <a:r>
              <a:rPr lang="en-US" sz="2800" dirty="0" smtClean="0"/>
              <a:t>Combustible liquid</a:t>
            </a:r>
          </a:p>
          <a:p>
            <a:pPr lvl="2"/>
            <a:r>
              <a:rPr lang="en-US" sz="2800" dirty="0" smtClean="0"/>
              <a:t>Unstable (Reactive)</a:t>
            </a:r>
          </a:p>
          <a:p>
            <a:pPr lvl="2"/>
            <a:r>
              <a:rPr lang="en-US" sz="2800" dirty="0" smtClean="0"/>
              <a:t>Water-reactive</a:t>
            </a:r>
          </a:p>
        </p:txBody>
      </p:sp>
      <p:pic>
        <p:nvPicPr>
          <p:cNvPr id="4" name="Picture 5"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9256" y="173990"/>
            <a:ext cx="1131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stretch>
            <a:fillRect/>
          </a:stretch>
        </p:blipFill>
        <p:spPr>
          <a:xfrm>
            <a:off x="7596090" y="2870361"/>
            <a:ext cx="2145978" cy="2145978"/>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84514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Surroundings</a:t>
            </a:r>
            <a:endParaRPr lang="en-US" dirty="0"/>
          </a:p>
        </p:txBody>
      </p:sp>
      <p:sp>
        <p:nvSpPr>
          <p:cNvPr id="3" name="Content Placeholder 2"/>
          <p:cNvSpPr>
            <a:spLocks noGrp="1"/>
          </p:cNvSpPr>
          <p:nvPr>
            <p:ph idx="1"/>
          </p:nvPr>
        </p:nvSpPr>
        <p:spPr>
          <a:xfrm>
            <a:off x="1066800" y="1714500"/>
            <a:ext cx="10331302" cy="4457700"/>
          </a:xfrm>
        </p:spPr>
        <p:txBody>
          <a:bodyPr>
            <a:normAutofit/>
          </a:bodyPr>
          <a:lstStyle/>
          <a:p>
            <a:r>
              <a:rPr lang="en-US" sz="2800" dirty="0" smtClean="0"/>
              <a:t>When physical hazards and health hazards exist, it is very important to know where the eye wash/safety shower is located.  Unexpected accidents do occur and knowing where to go at the time of an emergency can reduce injury/illness.</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2303817" y="4424975"/>
            <a:ext cx="1542422" cy="1475360"/>
          </a:xfrm>
          <a:prstGeom prst="rect">
            <a:avLst/>
          </a:prstGeom>
        </p:spPr>
      </p:pic>
      <p:pic>
        <p:nvPicPr>
          <p:cNvPr id="7" name="Picture 6"/>
          <p:cNvPicPr>
            <a:picLocks noChangeAspect="1"/>
          </p:cNvPicPr>
          <p:nvPr/>
        </p:nvPicPr>
        <p:blipFill>
          <a:blip r:embed="rId6"/>
          <a:stretch>
            <a:fillRect/>
          </a:stretch>
        </p:blipFill>
        <p:spPr>
          <a:xfrm>
            <a:off x="5083255" y="3943350"/>
            <a:ext cx="2298391" cy="2438611"/>
          </a:xfrm>
          <a:prstGeom prst="rect">
            <a:avLst/>
          </a:prstGeom>
        </p:spPr>
      </p:pic>
      <p:pic>
        <p:nvPicPr>
          <p:cNvPr id="8" name="Picture 7"/>
          <p:cNvPicPr>
            <a:picLocks noChangeAspect="1"/>
          </p:cNvPicPr>
          <p:nvPr/>
        </p:nvPicPr>
        <p:blipFill>
          <a:blip r:embed="rId7"/>
          <a:stretch>
            <a:fillRect/>
          </a:stretch>
        </p:blipFill>
        <p:spPr>
          <a:xfrm>
            <a:off x="8850369" y="3809555"/>
            <a:ext cx="1079009" cy="2467525"/>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55312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Surroundings</a:t>
            </a:r>
            <a:endParaRPr lang="en-US" dirty="0"/>
          </a:p>
        </p:txBody>
      </p:sp>
      <p:sp>
        <p:nvSpPr>
          <p:cNvPr id="3" name="Content Placeholder 2"/>
          <p:cNvSpPr>
            <a:spLocks noGrp="1"/>
          </p:cNvSpPr>
          <p:nvPr>
            <p:ph idx="1"/>
          </p:nvPr>
        </p:nvSpPr>
        <p:spPr>
          <a:xfrm>
            <a:off x="1066800" y="1714500"/>
            <a:ext cx="10331302" cy="4457700"/>
          </a:xfrm>
        </p:spPr>
        <p:txBody>
          <a:bodyPr>
            <a:normAutofit/>
          </a:bodyPr>
          <a:lstStyle/>
          <a:p>
            <a:r>
              <a:rPr lang="en-US" sz="2800" dirty="0" smtClean="0"/>
              <a:t>First Aid kits have a variety of quick relief items.  If your lab has a first aid kit, find out where it is.  If more than first aid is needed, you shall go to Student Health Services or Mercy Center, whichever applies to your position.  In an event that would require more than first aid to be treated, call 911 and report it to your supervisor as soon as possible.</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4" name="Picture 3"/>
          <p:cNvPicPr>
            <a:picLocks noChangeAspect="1"/>
          </p:cNvPicPr>
          <p:nvPr/>
        </p:nvPicPr>
        <p:blipFill>
          <a:blip r:embed="rId5"/>
          <a:stretch>
            <a:fillRect/>
          </a:stretch>
        </p:blipFill>
        <p:spPr>
          <a:xfrm>
            <a:off x="9097331" y="4209118"/>
            <a:ext cx="1956986" cy="1963082"/>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70727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Surroundings</a:t>
            </a:r>
            <a:endParaRPr lang="en-US" dirty="0"/>
          </a:p>
        </p:txBody>
      </p:sp>
      <p:sp>
        <p:nvSpPr>
          <p:cNvPr id="3" name="Content Placeholder 2"/>
          <p:cNvSpPr>
            <a:spLocks noGrp="1"/>
          </p:cNvSpPr>
          <p:nvPr>
            <p:ph idx="1"/>
          </p:nvPr>
        </p:nvSpPr>
        <p:spPr>
          <a:xfrm>
            <a:off x="1066800" y="1714500"/>
            <a:ext cx="10331302" cy="4457700"/>
          </a:xfrm>
        </p:spPr>
        <p:txBody>
          <a:bodyPr>
            <a:normAutofit/>
          </a:bodyPr>
          <a:lstStyle/>
          <a:p>
            <a:r>
              <a:rPr lang="en-US" sz="2800" dirty="0" smtClean="0"/>
              <a:t>When there are chemical, biological, or radioactive agents being used, an emergency spill kit shall be available.  Find the location of the spill kit.  Further information will be addressed in IIT Chemical Spills training.</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8480089" y="3344351"/>
            <a:ext cx="2918013" cy="2827849"/>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1831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Your Surroundings</a:t>
            </a:r>
            <a:endParaRPr lang="en-US" dirty="0"/>
          </a:p>
        </p:txBody>
      </p:sp>
      <p:sp>
        <p:nvSpPr>
          <p:cNvPr id="3" name="Content Placeholder 2"/>
          <p:cNvSpPr>
            <a:spLocks noGrp="1"/>
          </p:cNvSpPr>
          <p:nvPr>
            <p:ph idx="1"/>
          </p:nvPr>
        </p:nvSpPr>
        <p:spPr>
          <a:xfrm>
            <a:off x="1066800" y="1714500"/>
            <a:ext cx="10331302" cy="4457700"/>
          </a:xfrm>
        </p:spPr>
        <p:txBody>
          <a:bodyPr>
            <a:normAutofit/>
          </a:bodyPr>
          <a:lstStyle/>
          <a:p>
            <a:r>
              <a:rPr lang="en-US" sz="2800" dirty="0" smtClean="0"/>
              <a:t>Each laboratory has a telephone in a designated area for use.  The emergency contact numbers are posted near the phone in every laboratory on IIT campus.  </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4" name="Picture 3"/>
          <p:cNvPicPr>
            <a:picLocks noChangeAspect="1"/>
          </p:cNvPicPr>
          <p:nvPr/>
        </p:nvPicPr>
        <p:blipFill>
          <a:blip r:embed="rId5"/>
          <a:stretch>
            <a:fillRect/>
          </a:stretch>
        </p:blipFill>
        <p:spPr>
          <a:xfrm>
            <a:off x="4786312" y="3943350"/>
            <a:ext cx="2619375" cy="1743075"/>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6226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Autofit/>
          </a:bodyPr>
          <a:lstStyle/>
          <a:p>
            <a:r>
              <a:rPr lang="en-US" sz="3600" dirty="0" smtClean="0"/>
              <a:t>Laboratory safety is the key to reducing injury and illness.  There are many laboratory exposures that pose a health hazard.  Some are things that you may have never considered a hazard before.  It is important to have proper training so you, as the student or employee, are aware of the potential dangers that may threaten your health or life.</a:t>
            </a:r>
            <a:endParaRPr lang="en-US" sz="3600" dirty="0"/>
          </a:p>
        </p:txBody>
      </p:sp>
      <p:pic>
        <p:nvPicPr>
          <p:cNvPr id="4" name="Picture 7"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69070" y="127000"/>
            <a:ext cx="12652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72264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 what Hazards are Present</a:t>
            </a:r>
            <a:endParaRPr lang="en-US" dirty="0"/>
          </a:p>
        </p:txBody>
      </p:sp>
      <p:pic>
        <p:nvPicPr>
          <p:cNvPr id="4" name="Content Placeholder 3"/>
          <p:cNvPicPr>
            <a:picLocks noGrp="1" noChangeAspect="1"/>
          </p:cNvPicPr>
          <p:nvPr>
            <p:ph idx="1"/>
          </p:nvPr>
        </p:nvPicPr>
        <p:blipFill>
          <a:blip r:embed="rId4"/>
          <a:stretch>
            <a:fillRect/>
          </a:stretch>
        </p:blipFill>
        <p:spPr>
          <a:xfrm>
            <a:off x="3277154" y="1829575"/>
            <a:ext cx="5637692" cy="4497625"/>
          </a:xfrm>
          <a:prstGeom prst="rect">
            <a:avLst/>
          </a:prstGeom>
        </p:spPr>
      </p:pic>
      <p:pic>
        <p:nvPicPr>
          <p:cNvPr id="5" name="Picture 4"/>
          <p:cNvPicPr>
            <a:picLocks noChangeAspect="1"/>
          </p:cNvPicPr>
          <p:nvPr/>
        </p:nvPicPr>
        <p:blipFill>
          <a:blip r:embed="rId5"/>
          <a:stretch>
            <a:fillRect/>
          </a:stretch>
        </p:blipFill>
        <p:spPr>
          <a:xfrm>
            <a:off x="10738976" y="228366"/>
            <a:ext cx="1133954" cy="1298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3845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Hazards in Your Lab</a:t>
            </a:r>
            <a:endParaRPr lang="en-US" dirty="0"/>
          </a:p>
        </p:txBody>
      </p:sp>
      <p:sp>
        <p:nvSpPr>
          <p:cNvPr id="3" name="Content Placeholder 2"/>
          <p:cNvSpPr>
            <a:spLocks noGrp="1"/>
          </p:cNvSpPr>
          <p:nvPr>
            <p:ph idx="1"/>
          </p:nvPr>
        </p:nvSpPr>
        <p:spPr/>
        <p:txBody>
          <a:bodyPr>
            <a:normAutofit/>
          </a:bodyPr>
          <a:lstStyle/>
          <a:p>
            <a:r>
              <a:rPr lang="en-US" sz="2400" dirty="0" smtClean="0"/>
              <a:t>Each lab is faced with different hazards.  There could be exposure to </a:t>
            </a:r>
            <a:r>
              <a:rPr lang="en-US" sz="2400" dirty="0"/>
              <a:t>b</a:t>
            </a:r>
            <a:r>
              <a:rPr lang="en-US" sz="2400" dirty="0" smtClean="0"/>
              <a:t>iological, chemical, or radioactive material, which may pose a variety of physical and /or health hazards.  This training will be primarily focusing on chemical hazards.  People facing biological and /or radioactive hazards will be required to take additional training.  Let’s look at chemical hazards a little closer.</a:t>
            </a:r>
            <a:endParaRPr lang="en-US" sz="2400" dirty="0"/>
          </a:p>
        </p:txBody>
      </p:sp>
      <p:pic>
        <p:nvPicPr>
          <p:cNvPr id="4" name="Picture 3"/>
          <p:cNvPicPr>
            <a:picLocks noChangeAspect="1"/>
          </p:cNvPicPr>
          <p:nvPr/>
        </p:nvPicPr>
        <p:blipFill>
          <a:blip r:embed="rId4"/>
          <a:stretch>
            <a:fillRect/>
          </a:stretch>
        </p:blipFill>
        <p:spPr>
          <a:xfrm>
            <a:off x="4760860" y="4245697"/>
            <a:ext cx="2670279" cy="1926503"/>
          </a:xfrm>
          <a:prstGeom prst="rect">
            <a:avLst/>
          </a:prstGeom>
        </p:spPr>
      </p:pic>
      <p:pic>
        <p:nvPicPr>
          <p:cNvPr id="5" name="Picture 4"/>
          <p:cNvPicPr>
            <a:picLocks noChangeAspect="1"/>
          </p:cNvPicPr>
          <p:nvPr/>
        </p:nvPicPr>
        <p:blipFill>
          <a:blip r:embed="rId5"/>
          <a:stretch>
            <a:fillRect/>
          </a:stretch>
        </p:blipFill>
        <p:spPr>
          <a:xfrm>
            <a:off x="10558223" y="170829"/>
            <a:ext cx="1133954" cy="1298561"/>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2457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Hazards in Your Lab</a:t>
            </a:r>
            <a:endParaRPr lang="en-US" dirty="0"/>
          </a:p>
        </p:txBody>
      </p:sp>
      <p:sp>
        <p:nvSpPr>
          <p:cNvPr id="3" name="Content Placeholder 2"/>
          <p:cNvSpPr>
            <a:spLocks noGrp="1"/>
          </p:cNvSpPr>
          <p:nvPr>
            <p:ph idx="1"/>
          </p:nvPr>
        </p:nvSpPr>
        <p:spPr/>
        <p:txBody>
          <a:bodyPr>
            <a:normAutofit/>
          </a:bodyPr>
          <a:lstStyle/>
          <a:p>
            <a:r>
              <a:rPr lang="en-US" sz="2800" dirty="0" smtClean="0"/>
              <a:t>When a chemical is in the laboratory, the hazards of that chemical must be communicated to you.  According to The Occupational Safety and Health Administration (OSHA), a Chemical Hygiene Plan (CHP) is required to relay information regarding procedures, equipment, Personal Protective Equipment (PPE), and work practices that are capable of protecting employees from health hazards.</a:t>
            </a:r>
          </a:p>
          <a:p>
            <a:r>
              <a:rPr lang="en-US" sz="2800" dirty="0" smtClean="0"/>
              <a:t>Your supervisor is in charge of providing the information contained in the CHP to you.</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68643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Hazards in your Lab</a:t>
            </a:r>
            <a:endParaRPr lang="en-US" dirty="0"/>
          </a:p>
        </p:txBody>
      </p:sp>
      <p:sp>
        <p:nvSpPr>
          <p:cNvPr id="3" name="Content Placeholder 2"/>
          <p:cNvSpPr>
            <a:spLocks noGrp="1"/>
          </p:cNvSpPr>
          <p:nvPr>
            <p:ph idx="1"/>
          </p:nvPr>
        </p:nvSpPr>
        <p:spPr>
          <a:xfrm>
            <a:off x="1066799" y="1714500"/>
            <a:ext cx="10625377" cy="2674620"/>
          </a:xfrm>
        </p:spPr>
        <p:txBody>
          <a:bodyPr>
            <a:normAutofit/>
          </a:bodyPr>
          <a:lstStyle/>
          <a:p>
            <a:pPr marL="0" indent="0" algn="ctr">
              <a:buNone/>
            </a:pPr>
            <a:r>
              <a:rPr lang="en-US" sz="3600" dirty="0" smtClean="0">
                <a:solidFill>
                  <a:srgbClr val="FF0000"/>
                </a:solidFill>
              </a:rPr>
              <a:t>Labeling</a:t>
            </a:r>
          </a:p>
          <a:p>
            <a:r>
              <a:rPr lang="en-US" sz="2800" dirty="0" smtClean="0"/>
              <a:t>It is important to know as much about a chemical as possible.  The most dangerous substance is the one that has </a:t>
            </a:r>
            <a:r>
              <a:rPr lang="en-US" sz="2800" b="1" i="1" u="sng" dirty="0" smtClean="0"/>
              <a:t>no label.</a:t>
            </a:r>
            <a:r>
              <a:rPr lang="en-US" sz="2800" dirty="0" smtClean="0"/>
              <a:t>  </a:t>
            </a:r>
          </a:p>
          <a:p>
            <a:r>
              <a:rPr lang="en-US" sz="2800" dirty="0" smtClean="0"/>
              <a:t>Communicating information is essential in the science field.</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3242738" y="4389120"/>
            <a:ext cx="1143000" cy="1714500"/>
          </a:xfrm>
          <a:prstGeom prst="rect">
            <a:avLst/>
          </a:prstGeom>
        </p:spPr>
      </p:pic>
      <p:pic>
        <p:nvPicPr>
          <p:cNvPr id="7" name="Picture 6"/>
          <p:cNvPicPr>
            <a:picLocks noChangeAspect="1"/>
          </p:cNvPicPr>
          <p:nvPr/>
        </p:nvPicPr>
        <p:blipFill>
          <a:blip r:embed="rId6"/>
          <a:stretch>
            <a:fillRect/>
          </a:stretch>
        </p:blipFill>
        <p:spPr>
          <a:xfrm>
            <a:off x="6561676" y="4389120"/>
            <a:ext cx="2476500" cy="1838325"/>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6025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prstClr val="white"/>
                </a:solidFill>
              </a:rPr>
              <a:t>Hazards in Your Lab</a:t>
            </a:r>
            <a:endParaRPr lang="en-US" dirty="0"/>
          </a:p>
        </p:txBody>
      </p:sp>
      <p:sp>
        <p:nvSpPr>
          <p:cNvPr id="3" name="Content Placeholder 2"/>
          <p:cNvSpPr>
            <a:spLocks noGrp="1"/>
          </p:cNvSpPr>
          <p:nvPr>
            <p:ph idx="1"/>
          </p:nvPr>
        </p:nvSpPr>
        <p:spPr>
          <a:xfrm>
            <a:off x="1066799" y="1714500"/>
            <a:ext cx="10625377" cy="2840875"/>
          </a:xfrm>
        </p:spPr>
        <p:txBody>
          <a:bodyPr>
            <a:normAutofit fontScale="77500" lnSpcReduction="20000"/>
          </a:bodyPr>
          <a:lstStyle/>
          <a:p>
            <a:r>
              <a:rPr lang="en-US" sz="2800" dirty="0" smtClean="0"/>
              <a:t>Labeling is also required for chemicals that are in a secondary container. </a:t>
            </a:r>
          </a:p>
          <a:p>
            <a:r>
              <a:rPr lang="en-US" sz="2800" dirty="0" smtClean="0"/>
              <a:t>When labeling the secondary container the following information must be included:</a:t>
            </a:r>
          </a:p>
          <a:p>
            <a:pPr lvl="1">
              <a:buFont typeface="Wingdings" panose="05000000000000000000" pitchFamily="2" charset="2"/>
              <a:buChar char="ü"/>
            </a:pPr>
            <a:r>
              <a:rPr lang="en-US" sz="2600" dirty="0" smtClean="0"/>
              <a:t>Identity of the hazardous chemical</a:t>
            </a:r>
          </a:p>
          <a:p>
            <a:pPr lvl="1">
              <a:buFont typeface="Wingdings" panose="05000000000000000000" pitchFamily="2" charset="2"/>
              <a:buChar char="ü"/>
            </a:pPr>
            <a:r>
              <a:rPr lang="en-US" sz="2600" dirty="0" smtClean="0"/>
              <a:t>Appropriate hazard warnings</a:t>
            </a:r>
          </a:p>
          <a:p>
            <a:pPr lvl="1">
              <a:buFont typeface="Wingdings" panose="05000000000000000000" pitchFamily="2" charset="2"/>
              <a:buChar char="ü"/>
            </a:pPr>
            <a:r>
              <a:rPr lang="en-US" sz="2600" dirty="0" smtClean="0"/>
              <a:t>Name and address of the chemical manufacturer, importer, or other responsible party.</a:t>
            </a:r>
            <a:endParaRPr lang="en-US" sz="26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5944379" y="4555375"/>
            <a:ext cx="1533525" cy="17526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99553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Safety</a:t>
            </a:r>
            <a:endParaRPr lang="en-US" dirty="0"/>
          </a:p>
        </p:txBody>
      </p:sp>
      <p:sp>
        <p:nvSpPr>
          <p:cNvPr id="3" name="Content Placeholder 2"/>
          <p:cNvSpPr>
            <a:spLocks noGrp="1"/>
          </p:cNvSpPr>
          <p:nvPr>
            <p:ph idx="1"/>
          </p:nvPr>
        </p:nvSpPr>
        <p:spPr/>
        <p:txBody>
          <a:bodyPr>
            <a:normAutofit/>
          </a:bodyPr>
          <a:lstStyle/>
          <a:p>
            <a:r>
              <a:rPr lang="en-US" sz="2800" dirty="0" smtClean="0"/>
              <a:t>The following guidelines have been established to minimize the hazards in a laboratory setting.  It is important to take responsibility for your actions and to keep in mind that irresponsible acts could have lasting future effects.</a:t>
            </a:r>
          </a:p>
          <a:p>
            <a:r>
              <a:rPr lang="en-US" sz="2800" dirty="0" smtClean="0"/>
              <a:t>The next portion of training is meant to remind you of responsible conduct in a laboratory setting. </a:t>
            </a:r>
          </a:p>
          <a:p>
            <a:r>
              <a:rPr lang="en-US" sz="2800" dirty="0" smtClean="0"/>
              <a:t>As the hazards increase, the risks increase, and the responsibility must increase.</a:t>
            </a:r>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85240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normAutofit/>
          </a:bodyPr>
          <a:lstStyle/>
          <a:p>
            <a:r>
              <a:rPr lang="en-US" sz="2800" dirty="0" smtClean="0"/>
              <a:t>Perform only those experiments authorized by your supervisor.</a:t>
            </a:r>
          </a:p>
          <a:p>
            <a:r>
              <a:rPr lang="en-US" sz="2800" dirty="0" smtClean="0"/>
              <a:t>Carefully follow the Chemical Hygiene Plan (CHP), the Standard Operating Procedures (SOP) and any written or oral instructions given by your supervisor.</a:t>
            </a:r>
          </a:p>
          <a:p>
            <a:r>
              <a:rPr lang="en-US" sz="2800" dirty="0" smtClean="0"/>
              <a:t>If you do not understand a direction or part of a procedure, </a:t>
            </a:r>
            <a:r>
              <a:rPr lang="en-US" sz="2800" u="sng" dirty="0" smtClean="0"/>
              <a:t>ASK</a:t>
            </a:r>
            <a:r>
              <a:rPr lang="en-US" sz="2800" dirty="0" smtClean="0"/>
              <a:t> your supervisor or a knowledgeable person before proceeding with the activity.</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81931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 Attire</a:t>
            </a:r>
            <a:endParaRPr lang="en-US" dirty="0"/>
          </a:p>
        </p:txBody>
      </p:sp>
      <p:sp>
        <p:nvSpPr>
          <p:cNvPr id="3" name="Content Placeholder 2"/>
          <p:cNvSpPr>
            <a:spLocks noGrp="1"/>
          </p:cNvSpPr>
          <p:nvPr>
            <p:ph idx="1"/>
          </p:nvPr>
        </p:nvSpPr>
        <p:spPr>
          <a:xfrm>
            <a:off x="1066800" y="1714500"/>
            <a:ext cx="8459972" cy="4457700"/>
          </a:xfrm>
        </p:spPr>
        <p:txBody>
          <a:bodyPr>
            <a:normAutofit fontScale="92500" lnSpcReduction="20000"/>
          </a:bodyPr>
          <a:lstStyle/>
          <a:p>
            <a:r>
              <a:rPr lang="en-US" sz="2800" dirty="0" smtClean="0">
                <a:solidFill>
                  <a:schemeClr val="accent4">
                    <a:lumMod val="60000"/>
                    <a:lumOff val="40000"/>
                  </a:schemeClr>
                </a:solidFill>
              </a:rPr>
              <a:t>You should remember the following:</a:t>
            </a:r>
          </a:p>
          <a:p>
            <a:pPr lvl="1"/>
            <a:r>
              <a:rPr lang="en-US" sz="2600" dirty="0" smtClean="0"/>
              <a:t>Shoes must completely cover the foot.  No open-toed shoes.</a:t>
            </a:r>
          </a:p>
          <a:p>
            <a:pPr lvl="1"/>
            <a:r>
              <a:rPr lang="en-US" sz="2600" dirty="0" smtClean="0"/>
              <a:t>No shorts/skirts unless a lab coat is used.</a:t>
            </a:r>
          </a:p>
          <a:p>
            <a:pPr lvl="1"/>
            <a:r>
              <a:rPr lang="en-US" sz="2600" dirty="0" smtClean="0"/>
              <a:t>Restrain hair when working in the lab.</a:t>
            </a:r>
          </a:p>
          <a:p>
            <a:pPr lvl="1"/>
            <a:r>
              <a:rPr lang="en-US" sz="2600" dirty="0" smtClean="0"/>
              <a:t>Dangling jewelry and baggy clothing are a hazard in the laboratory.  They must be secured.</a:t>
            </a:r>
          </a:p>
          <a:p>
            <a:pPr lvl="1"/>
            <a:r>
              <a:rPr lang="en-US" sz="2600" dirty="0" smtClean="0"/>
              <a:t>Do not wear protective clothing outside the lab.</a:t>
            </a:r>
          </a:p>
          <a:p>
            <a:pPr lvl="1"/>
            <a:r>
              <a:rPr lang="en-US" sz="2600" dirty="0" smtClean="0"/>
              <a:t>Use the proper Personal Protective Equipment (PPE) for the job.</a:t>
            </a:r>
            <a:endParaRPr lang="en-US" sz="26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4" name="Picture 3"/>
          <p:cNvPicPr>
            <a:picLocks noChangeAspect="1"/>
          </p:cNvPicPr>
          <p:nvPr/>
        </p:nvPicPr>
        <p:blipFill>
          <a:blip r:embed="rId5"/>
          <a:stretch>
            <a:fillRect/>
          </a:stretch>
        </p:blipFill>
        <p:spPr>
          <a:xfrm>
            <a:off x="9302338" y="1714500"/>
            <a:ext cx="1255885" cy="1176630"/>
          </a:xfrm>
          <a:prstGeom prst="rect">
            <a:avLst/>
          </a:prstGeom>
        </p:spPr>
      </p:pic>
      <p:pic>
        <p:nvPicPr>
          <p:cNvPr id="6" name="Picture 5"/>
          <p:cNvPicPr>
            <a:picLocks noChangeAspect="1"/>
          </p:cNvPicPr>
          <p:nvPr/>
        </p:nvPicPr>
        <p:blipFill>
          <a:blip r:embed="rId6"/>
          <a:stretch>
            <a:fillRect/>
          </a:stretch>
        </p:blipFill>
        <p:spPr>
          <a:xfrm>
            <a:off x="7810123" y="2713780"/>
            <a:ext cx="1335140" cy="1335140"/>
          </a:xfrm>
          <a:prstGeom prst="rect">
            <a:avLst/>
          </a:prstGeom>
        </p:spPr>
      </p:pic>
      <p:pic>
        <p:nvPicPr>
          <p:cNvPr id="7" name="Picture 6"/>
          <p:cNvPicPr>
            <a:picLocks noChangeAspect="1"/>
          </p:cNvPicPr>
          <p:nvPr/>
        </p:nvPicPr>
        <p:blipFill>
          <a:blip r:embed="rId7"/>
          <a:stretch>
            <a:fillRect/>
          </a:stretch>
        </p:blipFill>
        <p:spPr>
          <a:xfrm>
            <a:off x="9596677" y="3699354"/>
            <a:ext cx="2095500" cy="2181225"/>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05069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Habits</a:t>
            </a:r>
            <a:endParaRPr lang="en-US" dirty="0"/>
          </a:p>
        </p:txBody>
      </p:sp>
      <p:sp>
        <p:nvSpPr>
          <p:cNvPr id="3" name="Content Placeholder 2"/>
          <p:cNvSpPr>
            <a:spLocks noGrp="1"/>
          </p:cNvSpPr>
          <p:nvPr>
            <p:ph idx="1"/>
          </p:nvPr>
        </p:nvSpPr>
        <p:spPr>
          <a:xfrm>
            <a:off x="1066800" y="1714500"/>
            <a:ext cx="8459972" cy="4457700"/>
          </a:xfrm>
        </p:spPr>
        <p:txBody>
          <a:bodyPr>
            <a:normAutofit fontScale="92500"/>
          </a:bodyPr>
          <a:lstStyle/>
          <a:p>
            <a:r>
              <a:rPr lang="en-US" sz="2800" dirty="0" smtClean="0">
                <a:solidFill>
                  <a:schemeClr val="accent6">
                    <a:lumMod val="40000"/>
                    <a:lumOff val="60000"/>
                  </a:schemeClr>
                </a:solidFill>
              </a:rPr>
              <a:t>Personal habits play a large role in minimizing hazards.  The following measures must be taken:</a:t>
            </a:r>
          </a:p>
          <a:p>
            <a:pPr lvl="1"/>
            <a:r>
              <a:rPr lang="en-US" sz="2400" dirty="0" smtClean="0"/>
              <a:t>Conduct yourself in a responsible manner at all times in the laboratory.</a:t>
            </a:r>
          </a:p>
          <a:p>
            <a:pPr lvl="1"/>
            <a:r>
              <a:rPr lang="en-US" sz="2400" dirty="0" smtClean="0"/>
              <a:t>Horseplay, practical jokes, and pranks are dangerous and prohibited.</a:t>
            </a:r>
          </a:p>
          <a:p>
            <a:pPr lvl="1"/>
            <a:r>
              <a:rPr lang="en-US" sz="2400" dirty="0" smtClean="0"/>
              <a:t>Be alert and proceed with caution at all times.  Notify your supervisor of any unsafe conditions you observe.</a:t>
            </a:r>
          </a:p>
          <a:p>
            <a:pPr lvl="1"/>
            <a:r>
              <a:rPr lang="en-US" sz="2400" dirty="0" smtClean="0"/>
              <a:t>Do not wander around the room, distract others, startle others or interfere with the laboratory experiments of others.</a:t>
            </a:r>
            <a:endParaRPr lang="en-US" sz="24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8" name="Picture 7"/>
          <p:cNvPicPr>
            <a:picLocks noChangeAspect="1"/>
          </p:cNvPicPr>
          <p:nvPr/>
        </p:nvPicPr>
        <p:blipFill>
          <a:blip r:embed="rId5"/>
          <a:stretch>
            <a:fillRect/>
          </a:stretch>
        </p:blipFill>
        <p:spPr>
          <a:xfrm>
            <a:off x="10070176" y="1714500"/>
            <a:ext cx="1408298" cy="1694835"/>
          </a:xfrm>
          <a:prstGeom prst="rect">
            <a:avLst/>
          </a:prstGeom>
        </p:spPr>
      </p:pic>
      <p:pic>
        <p:nvPicPr>
          <p:cNvPr id="9" name="Picture 8"/>
          <p:cNvPicPr>
            <a:picLocks noChangeAspect="1"/>
          </p:cNvPicPr>
          <p:nvPr/>
        </p:nvPicPr>
        <p:blipFill>
          <a:blip r:embed="rId6"/>
          <a:stretch>
            <a:fillRect/>
          </a:stretch>
        </p:blipFill>
        <p:spPr>
          <a:xfrm>
            <a:off x="10088466" y="4118549"/>
            <a:ext cx="1390008" cy="1810669"/>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0483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Habits</a:t>
            </a:r>
            <a:endParaRPr lang="en-US" dirty="0"/>
          </a:p>
        </p:txBody>
      </p:sp>
      <p:sp>
        <p:nvSpPr>
          <p:cNvPr id="3" name="Content Placeholder 2"/>
          <p:cNvSpPr>
            <a:spLocks noGrp="1"/>
          </p:cNvSpPr>
          <p:nvPr>
            <p:ph idx="1"/>
          </p:nvPr>
        </p:nvSpPr>
        <p:spPr>
          <a:xfrm>
            <a:off x="1066800" y="1714500"/>
            <a:ext cx="8459972" cy="4457700"/>
          </a:xfrm>
        </p:spPr>
        <p:txBody>
          <a:bodyPr>
            <a:normAutofit fontScale="77500" lnSpcReduction="20000"/>
          </a:bodyPr>
          <a:lstStyle/>
          <a:p>
            <a:r>
              <a:rPr lang="en-US" sz="2800" dirty="0" smtClean="0"/>
              <a:t>Do not eat, drink, </a:t>
            </a:r>
            <a:r>
              <a:rPr lang="en-US" sz="2800" dirty="0"/>
              <a:t>s</a:t>
            </a:r>
            <a:r>
              <a:rPr lang="en-US" sz="2800" dirty="0" smtClean="0"/>
              <a:t>moke, chew gum or apply cosmetics, or remove/insert contact lenses while in the laboratory.  </a:t>
            </a:r>
          </a:p>
          <a:p>
            <a:r>
              <a:rPr lang="en-US" sz="2800" dirty="0" smtClean="0"/>
              <a:t>Do not use laboratory glassware as containers for food or beverages.</a:t>
            </a:r>
          </a:p>
          <a:p>
            <a:r>
              <a:rPr lang="en-US" sz="2800" dirty="0" smtClean="0"/>
              <a:t>Do not store food or beverages in the lab or in a chemical refrigerator.</a:t>
            </a:r>
          </a:p>
          <a:p>
            <a:r>
              <a:rPr lang="en-US" sz="2800" dirty="0" smtClean="0"/>
              <a:t>Do not mouth pipette.</a:t>
            </a:r>
          </a:p>
          <a:p>
            <a:r>
              <a:rPr lang="en-US" sz="2800" dirty="0" smtClean="0"/>
              <a:t>Keep hands away from face, eyes, mouth, and body while using chemicals or lab equipment.</a:t>
            </a:r>
          </a:p>
          <a:p>
            <a:r>
              <a:rPr lang="en-US" sz="2800" dirty="0" smtClean="0"/>
              <a:t>Wash hands before leaving the laboratory, after handling contaminated material and after performing all experiments.</a:t>
            </a:r>
            <a:endParaRPr lang="en-US" sz="24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4" name="Picture 3"/>
          <p:cNvPicPr>
            <a:picLocks noChangeAspect="1"/>
          </p:cNvPicPr>
          <p:nvPr/>
        </p:nvPicPr>
        <p:blipFill>
          <a:blip r:embed="rId5"/>
          <a:stretch>
            <a:fillRect/>
          </a:stretch>
        </p:blipFill>
        <p:spPr>
          <a:xfrm>
            <a:off x="10558223" y="1714500"/>
            <a:ext cx="1152244" cy="1664352"/>
          </a:xfrm>
          <a:prstGeom prst="rect">
            <a:avLst/>
          </a:prstGeom>
        </p:spPr>
      </p:pic>
      <p:pic>
        <p:nvPicPr>
          <p:cNvPr id="6" name="Picture 5"/>
          <p:cNvPicPr>
            <a:picLocks noChangeAspect="1"/>
          </p:cNvPicPr>
          <p:nvPr/>
        </p:nvPicPr>
        <p:blipFill>
          <a:blip r:embed="rId6"/>
          <a:stretch>
            <a:fillRect/>
          </a:stretch>
        </p:blipFill>
        <p:spPr>
          <a:xfrm>
            <a:off x="10423544" y="4252963"/>
            <a:ext cx="1255885" cy="1371719"/>
          </a:xfrm>
          <a:prstGeom prst="rect">
            <a:avLst/>
          </a:prstGeom>
        </p:spPr>
      </p:pic>
      <p:pic>
        <p:nvPicPr>
          <p:cNvPr id="7" name="Picture 6"/>
          <p:cNvPicPr>
            <a:picLocks noChangeAspect="1"/>
          </p:cNvPicPr>
          <p:nvPr/>
        </p:nvPicPr>
        <p:blipFill>
          <a:blip r:embed="rId7"/>
          <a:stretch>
            <a:fillRect/>
          </a:stretch>
        </p:blipFill>
        <p:spPr>
          <a:xfrm>
            <a:off x="8871395" y="2546676"/>
            <a:ext cx="1310754" cy="1755800"/>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57520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normAutofit/>
          </a:bodyPr>
          <a:lstStyle/>
          <a:p>
            <a:r>
              <a:rPr lang="en-US" sz="3200" dirty="0" smtClean="0"/>
              <a:t>As you go through this training module, you will have a better understanding regarding the concept of safety and how safety is utilized in every aspect of your life.  IIT has an obligation to protect each student, assistant, faculty and staff.  There are also regulations that pertain to IIT to ensure compliance.  </a:t>
            </a:r>
          </a:p>
          <a:p>
            <a:r>
              <a:rPr lang="en-US" sz="3200" dirty="0" smtClean="0"/>
              <a:t>Lets take a look at the different agencies that are involved!</a:t>
            </a:r>
            <a:endParaRPr lang="en-US" sz="3200" dirty="0"/>
          </a:p>
        </p:txBody>
      </p:sp>
      <p:pic>
        <p:nvPicPr>
          <p:cNvPr id="4" name="Picture 6"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92581" y="127000"/>
            <a:ext cx="1265237"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666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Practices</a:t>
            </a:r>
            <a:endParaRPr lang="en-US" dirty="0"/>
          </a:p>
        </p:txBody>
      </p:sp>
      <p:sp>
        <p:nvSpPr>
          <p:cNvPr id="3" name="Content Placeholder 2"/>
          <p:cNvSpPr>
            <a:spLocks noGrp="1"/>
          </p:cNvSpPr>
          <p:nvPr>
            <p:ph idx="1"/>
          </p:nvPr>
        </p:nvSpPr>
        <p:spPr>
          <a:xfrm>
            <a:off x="1066800" y="1714500"/>
            <a:ext cx="8459972" cy="4457700"/>
          </a:xfrm>
        </p:spPr>
        <p:txBody>
          <a:bodyPr>
            <a:normAutofit/>
          </a:bodyPr>
          <a:lstStyle/>
          <a:p>
            <a:r>
              <a:rPr lang="en-US" sz="3200" dirty="0" smtClean="0">
                <a:solidFill>
                  <a:schemeClr val="accent3"/>
                </a:solidFill>
              </a:rPr>
              <a:t>These safe practices should be followed to ensure safe working conditions:</a:t>
            </a:r>
          </a:p>
          <a:p>
            <a:pPr lvl="1"/>
            <a:r>
              <a:rPr lang="en-US" sz="2800" dirty="0" smtClean="0">
                <a:solidFill>
                  <a:schemeClr val="accent6">
                    <a:lumMod val="40000"/>
                    <a:lumOff val="60000"/>
                  </a:schemeClr>
                </a:solidFill>
              </a:rPr>
              <a:t>When working with hazardous materials, have a second person nearby.</a:t>
            </a:r>
          </a:p>
          <a:p>
            <a:pPr lvl="1"/>
            <a:r>
              <a:rPr lang="en-US" sz="2800" dirty="0" smtClean="0">
                <a:solidFill>
                  <a:schemeClr val="accent6">
                    <a:lumMod val="40000"/>
                    <a:lumOff val="60000"/>
                  </a:schemeClr>
                </a:solidFill>
              </a:rPr>
              <a:t>Know emergency procedures before you start.</a:t>
            </a:r>
          </a:p>
          <a:p>
            <a:pPr lvl="1"/>
            <a:r>
              <a:rPr lang="en-US" sz="2800" dirty="0" smtClean="0">
                <a:solidFill>
                  <a:schemeClr val="accent6">
                    <a:lumMod val="40000"/>
                    <a:lumOff val="60000"/>
                  </a:schemeClr>
                </a:solidFill>
              </a:rPr>
              <a:t>Observe good housekeeping practices.  Keep the laboratory neat and clean at all times.</a:t>
            </a:r>
            <a:endParaRPr lang="en-US" sz="2800" dirty="0">
              <a:solidFill>
                <a:schemeClr val="accent6">
                  <a:lumMod val="40000"/>
                  <a:lumOff val="60000"/>
                </a:schemeClr>
              </a:solidFill>
            </a:endParaRPr>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7" name="Picture 6"/>
          <p:cNvPicPr>
            <a:picLocks noChangeAspect="1"/>
          </p:cNvPicPr>
          <p:nvPr/>
        </p:nvPicPr>
        <p:blipFill>
          <a:blip r:embed="rId5"/>
          <a:stretch>
            <a:fillRect/>
          </a:stretch>
        </p:blipFill>
        <p:spPr>
          <a:xfrm>
            <a:off x="9783964" y="3147753"/>
            <a:ext cx="1341236" cy="1591194"/>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65796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lumMod val="75000"/>
                  </a:schemeClr>
                </a:solidFill>
              </a:rPr>
              <a:t>Equipment</a:t>
            </a:r>
            <a:endParaRPr lang="en-US" dirty="0">
              <a:solidFill>
                <a:schemeClr val="tx2">
                  <a:lumMod val="75000"/>
                </a:schemeClr>
              </a:solidFill>
            </a:endParaRPr>
          </a:p>
        </p:txBody>
      </p:sp>
      <p:sp>
        <p:nvSpPr>
          <p:cNvPr id="3" name="Content Placeholder 2"/>
          <p:cNvSpPr>
            <a:spLocks noGrp="1"/>
          </p:cNvSpPr>
          <p:nvPr>
            <p:ph idx="1"/>
          </p:nvPr>
        </p:nvSpPr>
        <p:spPr>
          <a:xfrm>
            <a:off x="1066800" y="1714500"/>
            <a:ext cx="8459972" cy="4457700"/>
          </a:xfrm>
        </p:spPr>
        <p:txBody>
          <a:bodyPr>
            <a:normAutofit lnSpcReduction="10000"/>
          </a:bodyPr>
          <a:lstStyle/>
          <a:p>
            <a:r>
              <a:rPr lang="en-US" sz="3200" dirty="0" smtClean="0"/>
              <a:t>If you do not understand how to use a piece of equipment, ask a qualified person for help.</a:t>
            </a:r>
          </a:p>
          <a:p>
            <a:r>
              <a:rPr lang="en-US" sz="3200" dirty="0" smtClean="0"/>
              <a:t>Do not operate a hot plate by yourself.</a:t>
            </a:r>
          </a:p>
          <a:p>
            <a:r>
              <a:rPr lang="en-US" sz="3200" dirty="0" smtClean="0"/>
              <a:t>Take care that hair, clothing and hands are a safe distance from the hot plate at all times.</a:t>
            </a:r>
          </a:p>
          <a:p>
            <a:r>
              <a:rPr lang="en-US" sz="3200" dirty="0" smtClean="0"/>
              <a:t>Never look into a container that is being heated.</a:t>
            </a:r>
            <a:endParaRPr lang="en-US" sz="28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8706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 Practices</a:t>
            </a:r>
            <a:endParaRPr lang="en-US" dirty="0"/>
          </a:p>
        </p:txBody>
      </p:sp>
      <p:sp>
        <p:nvSpPr>
          <p:cNvPr id="3" name="Content Placeholder 2"/>
          <p:cNvSpPr>
            <a:spLocks noGrp="1"/>
          </p:cNvSpPr>
          <p:nvPr>
            <p:ph idx="1"/>
          </p:nvPr>
        </p:nvSpPr>
        <p:spPr>
          <a:xfrm>
            <a:off x="1066800" y="1714500"/>
            <a:ext cx="8459972" cy="4457700"/>
          </a:xfrm>
        </p:spPr>
        <p:txBody>
          <a:bodyPr>
            <a:normAutofit fontScale="85000" lnSpcReduction="10000"/>
          </a:bodyPr>
          <a:lstStyle/>
          <a:p>
            <a:r>
              <a:rPr lang="en-US" sz="2800" dirty="0" smtClean="0"/>
              <a:t>Take only as much chemicals as you need.</a:t>
            </a:r>
          </a:p>
          <a:p>
            <a:r>
              <a:rPr lang="en-US" sz="2800" dirty="0" smtClean="0"/>
              <a:t>Never return unused chemicals to their original container.</a:t>
            </a:r>
          </a:p>
          <a:p>
            <a:r>
              <a:rPr lang="en-US" sz="2800" dirty="0" smtClean="0"/>
              <a:t>Use hazardous chemicals under a fume hood and </a:t>
            </a:r>
            <a:r>
              <a:rPr lang="en-US" sz="2800" dirty="0" err="1" smtClean="0"/>
              <a:t>biohazardous</a:t>
            </a:r>
            <a:r>
              <a:rPr lang="en-US" sz="2800" dirty="0" smtClean="0"/>
              <a:t> materials under a biosafety cabinet (BSC).</a:t>
            </a:r>
          </a:p>
          <a:p>
            <a:r>
              <a:rPr lang="en-US" sz="2800" dirty="0" smtClean="0"/>
              <a:t>All procedures should be performed to minimize aerosol.</a:t>
            </a:r>
          </a:p>
          <a:p>
            <a:r>
              <a:rPr lang="en-US" sz="2800" dirty="0" smtClean="0"/>
              <a:t>Decontaminate as needed.</a:t>
            </a:r>
          </a:p>
          <a:p>
            <a:r>
              <a:rPr lang="en-US" sz="2800" dirty="0" smtClean="0"/>
              <a:t>Never remove chemicals or other materials from the laboratory area.</a:t>
            </a:r>
          </a:p>
          <a:p>
            <a:endParaRPr lang="en-US" sz="2400" dirty="0"/>
          </a:p>
        </p:txBody>
      </p:sp>
      <p:pic>
        <p:nvPicPr>
          <p:cNvPr id="5" name="Picture 4"/>
          <p:cNvPicPr>
            <a:picLocks noChangeAspect="1"/>
          </p:cNvPicPr>
          <p:nvPr/>
        </p:nvPicPr>
        <p:blipFill>
          <a:blip r:embed="rId4"/>
          <a:stretch>
            <a:fillRect/>
          </a:stretch>
        </p:blipFill>
        <p:spPr>
          <a:xfrm>
            <a:off x="10558223" y="170829"/>
            <a:ext cx="1133954" cy="1298561"/>
          </a:xfrm>
          <a:prstGeom prst="rect">
            <a:avLst/>
          </a:prstGeom>
        </p:spPr>
      </p:pic>
      <p:pic>
        <p:nvPicPr>
          <p:cNvPr id="7" name="Picture 6"/>
          <p:cNvPicPr>
            <a:picLocks noChangeAspect="1"/>
          </p:cNvPicPr>
          <p:nvPr/>
        </p:nvPicPr>
        <p:blipFill>
          <a:blip r:embed="rId5"/>
          <a:stretch>
            <a:fillRect/>
          </a:stretch>
        </p:blipFill>
        <p:spPr>
          <a:xfrm>
            <a:off x="9814446" y="3162564"/>
            <a:ext cx="1877731" cy="1255885"/>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18953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smtClean="0"/>
              <a:t>Chemical Hygiene</a:t>
            </a:r>
            <a:endParaRPr lang="en-US" dirty="0"/>
          </a:p>
        </p:txBody>
      </p:sp>
      <p:pic>
        <p:nvPicPr>
          <p:cNvPr id="8" name="Content Placeholder 7"/>
          <p:cNvPicPr>
            <a:picLocks noGrp="1" noChangeAspect="1"/>
          </p:cNvPicPr>
          <p:nvPr>
            <p:ph idx="1"/>
          </p:nvPr>
        </p:nvPicPr>
        <p:blipFill>
          <a:blip r:embed="rId4"/>
          <a:stretch>
            <a:fillRect/>
          </a:stretch>
        </p:blipFill>
        <p:spPr>
          <a:xfrm>
            <a:off x="3360227" y="1714500"/>
            <a:ext cx="5471545" cy="4457700"/>
          </a:xfrm>
          <a:prstGeom prst="rect">
            <a:avLst/>
          </a:prstGeom>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4547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Hygiene</a:t>
            </a:r>
            <a:endParaRPr lang="en-US" dirty="0"/>
          </a:p>
        </p:txBody>
      </p:sp>
      <p:sp>
        <p:nvSpPr>
          <p:cNvPr id="3" name="Content Placeholder 2"/>
          <p:cNvSpPr>
            <a:spLocks noGrp="1"/>
          </p:cNvSpPr>
          <p:nvPr>
            <p:ph idx="1"/>
          </p:nvPr>
        </p:nvSpPr>
        <p:spPr/>
        <p:txBody>
          <a:bodyPr>
            <a:noAutofit/>
          </a:bodyPr>
          <a:lstStyle/>
          <a:p>
            <a:r>
              <a:rPr lang="en-US" sz="3200" dirty="0" smtClean="0"/>
              <a:t>Protection against chemicals is a combination of work procedures or practices, emergency procedures, and personal protective equipment (PPE).  Some chemicals can only be handled under certain conditions.  It is important to use proper handling procedures and practices as advised.  The emergency procedures for chemical accidents is first evacuate the area and then notify your supervisor, IIT Public Safety and the EHS office if necessary. </a:t>
            </a:r>
            <a:endParaRPr lang="en-US" sz="3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403055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Hygiene</a:t>
            </a:r>
            <a:endParaRPr lang="en-US" dirty="0"/>
          </a:p>
        </p:txBody>
      </p:sp>
      <p:sp>
        <p:nvSpPr>
          <p:cNvPr id="3" name="Content Placeholder 2"/>
          <p:cNvSpPr>
            <a:spLocks noGrp="1"/>
          </p:cNvSpPr>
          <p:nvPr>
            <p:ph idx="1"/>
          </p:nvPr>
        </p:nvSpPr>
        <p:spPr/>
        <p:txBody>
          <a:bodyPr/>
          <a:lstStyle/>
          <a:p>
            <a:r>
              <a:rPr lang="en-US" sz="2800" dirty="0" smtClean="0"/>
              <a:t>Responsible practices and techniques are required when working with hazardous materials.  This is one very important way to reduce accidents/injuries.  Practices and techniques should be implemented through following the CHP, the Standard operating Procedures (SOP) for the lab, the SDS for the chemical, directions from your supervisor and the IIT Safety Procedures.</a:t>
            </a:r>
            <a:endParaRPr lang="en-US" sz="28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33873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Chemical Hygiene</a:t>
            </a:r>
            <a:endParaRPr lang="en-US" dirty="0"/>
          </a:p>
        </p:txBody>
      </p:sp>
      <p:sp>
        <p:nvSpPr>
          <p:cNvPr id="3" name="Content Placeholder 2"/>
          <p:cNvSpPr>
            <a:spLocks noGrp="1"/>
          </p:cNvSpPr>
          <p:nvPr>
            <p:ph idx="1"/>
          </p:nvPr>
        </p:nvSpPr>
        <p:spPr/>
        <p:txBody>
          <a:bodyPr>
            <a:normAutofit lnSpcReduction="10000"/>
          </a:bodyPr>
          <a:lstStyle/>
          <a:p>
            <a:r>
              <a:rPr lang="en-US" dirty="0" smtClean="0"/>
              <a:t>Methods and observations used to detect the presence or release of chemicals will be specific to your lab.  A good indication of the presence of a chemical is to rely on your senses.  Can you see it or smell it?  Is a monitoring device needed to detect it?  This can be important information if the chemical is an </a:t>
            </a:r>
            <a:r>
              <a:rPr lang="en-US" dirty="0" err="1" smtClean="0"/>
              <a:t>asphyxiant</a:t>
            </a:r>
            <a:r>
              <a:rPr lang="en-US" dirty="0" smtClean="0"/>
              <a:t> and pushes oxygen out of the room you are in.</a:t>
            </a:r>
          </a:p>
          <a:p>
            <a:r>
              <a:rPr lang="en-US" dirty="0" smtClean="0"/>
              <a:t>When using your senses do it in a safe manner.  For instance, when it is necessary to smell chemicals in the lab, the proper technique is to cup your hand above the container and waft the air toward your face.  This will reduce the risk of damaging your mucous membranes or your lungs.   </a:t>
            </a:r>
            <a:r>
              <a:rPr lang="en-US" b="1" u="sng" dirty="0" smtClean="0"/>
              <a:t>Never</a:t>
            </a:r>
            <a:r>
              <a:rPr lang="en-US" dirty="0" smtClean="0"/>
              <a:t> put your nose right above or in the container.</a:t>
            </a:r>
          </a:p>
          <a:p>
            <a:r>
              <a:rPr lang="en-US" dirty="0" smtClean="0"/>
              <a:t>Ask your supervisor to demonstrate the proper way to sense the chemicals that you will be using.</a:t>
            </a:r>
            <a:endParaRPr lang="en-US"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67261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Personal Protective Equipment (PPE)</a:t>
            </a:r>
            <a:endParaRPr lang="en-US" dirty="0"/>
          </a:p>
        </p:txBody>
      </p:sp>
      <p:pic>
        <p:nvPicPr>
          <p:cNvPr id="5" name="Content Placeholder 4"/>
          <p:cNvPicPr>
            <a:picLocks noGrp="1" noChangeAspect="1"/>
          </p:cNvPicPr>
          <p:nvPr>
            <p:ph idx="1"/>
          </p:nvPr>
        </p:nvPicPr>
        <p:blipFill>
          <a:blip r:embed="rId4"/>
          <a:stretch>
            <a:fillRect/>
          </a:stretch>
        </p:blipFill>
        <p:spPr>
          <a:xfrm>
            <a:off x="1066800" y="1532658"/>
            <a:ext cx="4175350" cy="4457700"/>
          </a:xfrm>
          <a:prstGeom prst="rect">
            <a:avLst/>
          </a:prstGeom>
        </p:spPr>
      </p:pic>
      <p:pic>
        <p:nvPicPr>
          <p:cNvPr id="4" name="Picture 3"/>
          <p:cNvPicPr>
            <a:picLocks noChangeAspect="1"/>
          </p:cNvPicPr>
          <p:nvPr/>
        </p:nvPicPr>
        <p:blipFill>
          <a:blip r:embed="rId5"/>
          <a:stretch>
            <a:fillRect/>
          </a:stretch>
        </p:blipFill>
        <p:spPr>
          <a:xfrm>
            <a:off x="10558223" y="170829"/>
            <a:ext cx="1133954" cy="1298561"/>
          </a:xfrm>
          <a:prstGeom prst="rect">
            <a:avLst/>
          </a:prstGeom>
        </p:spPr>
      </p:pic>
      <p:pic>
        <p:nvPicPr>
          <p:cNvPr id="6" name="Picture 5"/>
          <p:cNvPicPr>
            <a:picLocks noChangeAspect="1"/>
          </p:cNvPicPr>
          <p:nvPr/>
        </p:nvPicPr>
        <p:blipFill>
          <a:blip r:embed="rId6"/>
          <a:stretch>
            <a:fillRect/>
          </a:stretch>
        </p:blipFill>
        <p:spPr>
          <a:xfrm>
            <a:off x="7562850" y="2566120"/>
            <a:ext cx="3562350" cy="2390775"/>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1879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11" name="Content Placeholder 10"/>
          <p:cNvPicPr>
            <a:picLocks noGrp="1" noChangeAspect="1"/>
          </p:cNvPicPr>
          <p:nvPr>
            <p:ph idx="1"/>
          </p:nvPr>
        </p:nvPicPr>
        <p:blipFill>
          <a:blip r:embed="rId5"/>
          <a:stretch>
            <a:fillRect/>
          </a:stretch>
        </p:blipFill>
        <p:spPr>
          <a:xfrm>
            <a:off x="432934" y="2207806"/>
            <a:ext cx="2381250" cy="3171825"/>
          </a:xfrm>
          <a:prstGeom prst="rect">
            <a:avLst/>
          </a:prstGeom>
        </p:spPr>
      </p:pic>
      <p:pic>
        <p:nvPicPr>
          <p:cNvPr id="13" name="Picture 12"/>
          <p:cNvPicPr>
            <a:picLocks noChangeAspect="1"/>
          </p:cNvPicPr>
          <p:nvPr/>
        </p:nvPicPr>
        <p:blipFill>
          <a:blip r:embed="rId6"/>
          <a:stretch>
            <a:fillRect/>
          </a:stretch>
        </p:blipFill>
        <p:spPr>
          <a:xfrm>
            <a:off x="8959636" y="2207806"/>
            <a:ext cx="2375807" cy="3171825"/>
          </a:xfrm>
          <a:prstGeom prst="rect">
            <a:avLst/>
          </a:prstGeom>
        </p:spPr>
      </p:pic>
      <p:sp>
        <p:nvSpPr>
          <p:cNvPr id="14" name="TextBox 13"/>
          <p:cNvSpPr txBox="1"/>
          <p:nvPr/>
        </p:nvSpPr>
        <p:spPr>
          <a:xfrm>
            <a:off x="3341717" y="1995054"/>
            <a:ext cx="5087389" cy="3970318"/>
          </a:xfrm>
          <a:prstGeom prst="rect">
            <a:avLst/>
          </a:prstGeom>
          <a:noFill/>
        </p:spPr>
        <p:txBody>
          <a:bodyPr wrap="square" rtlCol="0">
            <a:spAutoFit/>
          </a:bodyPr>
          <a:lstStyle/>
          <a:p>
            <a:r>
              <a:rPr lang="en-US" sz="2800" dirty="0" smtClean="0"/>
              <a:t>Knowing What to use and when to use it is the key to properly protecting yourself.  There could be situations that would be more of a risk and require more PPE than others.  The next few slides will help you in determining what you should be using!</a:t>
            </a:r>
            <a:endParaRPr lang="en-US" sz="28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61735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3" name="Content Placeholder 2"/>
          <p:cNvSpPr>
            <a:spLocks noGrp="1"/>
          </p:cNvSpPr>
          <p:nvPr>
            <p:ph idx="1"/>
          </p:nvPr>
        </p:nvSpPr>
        <p:spPr>
          <a:xfrm>
            <a:off x="1066800" y="1645920"/>
            <a:ext cx="10058400" cy="4172989"/>
          </a:xfrm>
        </p:spPr>
        <p:txBody>
          <a:bodyPr>
            <a:normAutofit/>
          </a:bodyPr>
          <a:lstStyle/>
          <a:p>
            <a:r>
              <a:rPr lang="en-US" sz="3200" dirty="0" smtClean="0"/>
              <a:t>Chemical usage poses a variety of hazards.  They can be flammable, corrosive, even toxic just to name a few.  Taking all precautions to avoid physical and/or health problems is the number one goal.  You can never be too cautious!</a:t>
            </a:r>
            <a:endParaRPr lang="en-US" sz="3200" dirty="0"/>
          </a:p>
        </p:txBody>
      </p:sp>
      <p:pic>
        <p:nvPicPr>
          <p:cNvPr id="5" name="Picture 4"/>
          <p:cNvPicPr>
            <a:picLocks noChangeAspect="1"/>
          </p:cNvPicPr>
          <p:nvPr/>
        </p:nvPicPr>
        <p:blipFill>
          <a:blip r:embed="rId5"/>
          <a:stretch>
            <a:fillRect/>
          </a:stretch>
        </p:blipFill>
        <p:spPr>
          <a:xfrm>
            <a:off x="7585796" y="4558664"/>
            <a:ext cx="1343025" cy="1476375"/>
          </a:xfrm>
          <a:prstGeom prst="rect">
            <a:avLst/>
          </a:prstGeom>
        </p:spPr>
      </p:pic>
      <p:pic>
        <p:nvPicPr>
          <p:cNvPr id="6" name="Picture 5"/>
          <p:cNvPicPr>
            <a:picLocks noChangeAspect="1"/>
          </p:cNvPicPr>
          <p:nvPr/>
        </p:nvPicPr>
        <p:blipFill>
          <a:blip r:embed="rId6"/>
          <a:stretch>
            <a:fillRect/>
          </a:stretch>
        </p:blipFill>
        <p:spPr>
          <a:xfrm>
            <a:off x="1819794" y="4892039"/>
            <a:ext cx="838200" cy="1143000"/>
          </a:xfrm>
          <a:prstGeom prst="rect">
            <a:avLst/>
          </a:prstGeom>
        </p:spPr>
      </p:pic>
      <p:pic>
        <p:nvPicPr>
          <p:cNvPr id="8" name="Picture 7"/>
          <p:cNvPicPr>
            <a:picLocks noChangeAspect="1"/>
          </p:cNvPicPr>
          <p:nvPr/>
        </p:nvPicPr>
        <p:blipFill>
          <a:blip r:embed="rId7"/>
          <a:stretch>
            <a:fillRect/>
          </a:stretch>
        </p:blipFill>
        <p:spPr>
          <a:xfrm>
            <a:off x="4264645" y="4500014"/>
            <a:ext cx="1714500" cy="1495425"/>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26257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Agency Information</a:t>
            </a:r>
            <a:endParaRPr lang="en-US" dirty="0"/>
          </a:p>
        </p:txBody>
      </p:sp>
      <p:sp>
        <p:nvSpPr>
          <p:cNvPr id="3" name="Content Placeholder 2"/>
          <p:cNvSpPr>
            <a:spLocks noGrp="1"/>
          </p:cNvSpPr>
          <p:nvPr>
            <p:ph idx="1"/>
          </p:nvPr>
        </p:nvSpPr>
        <p:spPr/>
        <p:txBody>
          <a:bodyPr>
            <a:normAutofit/>
          </a:bodyPr>
          <a:lstStyle/>
          <a:p>
            <a:r>
              <a:rPr lang="en-US" sz="2400" dirty="0" smtClean="0"/>
              <a:t>Several agencies are involved in safety compliance at IIT.  The following agencies impact our laboratories as far as safety is involved:  </a:t>
            </a:r>
          </a:p>
          <a:p>
            <a:pPr lvl="1"/>
            <a:r>
              <a:rPr lang="en-US" sz="3600" dirty="0" smtClean="0">
                <a:solidFill>
                  <a:schemeClr val="accent4"/>
                </a:solidFill>
              </a:rPr>
              <a:t>Occupational Safety and Health Administration (OSHA)</a:t>
            </a:r>
          </a:p>
          <a:p>
            <a:pPr lvl="2"/>
            <a:r>
              <a:rPr lang="en-US" sz="2400" dirty="0" smtClean="0"/>
              <a:t>OSHA primarily monitors hazardous materials, hazard communication, </a:t>
            </a:r>
            <a:r>
              <a:rPr lang="en-US" sz="2400" dirty="0" err="1" smtClean="0"/>
              <a:t>bloodborne</a:t>
            </a:r>
            <a:r>
              <a:rPr lang="en-US" sz="2400" dirty="0" smtClean="0"/>
              <a:t> pathogens, and occupational exposure to hazardous chemicals in laboratories at IIT. </a:t>
            </a:r>
          </a:p>
          <a:p>
            <a:pPr lvl="2"/>
            <a:r>
              <a:rPr lang="en-US" sz="2400" dirty="0" smtClean="0"/>
              <a:t>OSHA is in charge of monitoring work conditions and eliminating physical and health hazards at the work place.</a:t>
            </a:r>
          </a:p>
        </p:txBody>
      </p:sp>
      <p:pic>
        <p:nvPicPr>
          <p:cNvPr id="4" name="Picture 5"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9256" y="173990"/>
            <a:ext cx="1131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2293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3" name="Content Placeholder 2"/>
          <p:cNvSpPr>
            <a:spLocks noGrp="1"/>
          </p:cNvSpPr>
          <p:nvPr>
            <p:ph idx="1"/>
          </p:nvPr>
        </p:nvSpPr>
        <p:spPr>
          <a:xfrm>
            <a:off x="1066800" y="1645920"/>
            <a:ext cx="8538923" cy="4172989"/>
          </a:xfrm>
        </p:spPr>
        <p:txBody>
          <a:bodyPr>
            <a:normAutofit fontScale="77500" lnSpcReduction="20000"/>
          </a:bodyPr>
          <a:lstStyle/>
          <a:p>
            <a:r>
              <a:rPr lang="en-US" sz="3200" dirty="0" smtClean="0"/>
              <a:t>When chemicals are being used there is always the possibility of splashing.  The proper PPE to use when chemicals are involved would include but are not limited to:</a:t>
            </a:r>
          </a:p>
          <a:p>
            <a:pPr lvl="1">
              <a:buFont typeface="Wingdings" panose="05000000000000000000" pitchFamily="2" charset="2"/>
              <a:buChar char="ü"/>
            </a:pPr>
            <a:r>
              <a:rPr lang="en-US" sz="3000" u="sng" dirty="0" smtClean="0"/>
              <a:t>Safety Glasses/Goggles</a:t>
            </a:r>
          </a:p>
          <a:p>
            <a:pPr lvl="1">
              <a:buFont typeface="Wingdings" panose="05000000000000000000" pitchFamily="2" charset="2"/>
              <a:buChar char="ü"/>
            </a:pPr>
            <a:r>
              <a:rPr lang="en-US" sz="3000" u="sng" dirty="0" smtClean="0"/>
              <a:t>Lab Coat</a:t>
            </a:r>
          </a:p>
          <a:p>
            <a:pPr lvl="1">
              <a:buFont typeface="Wingdings" panose="05000000000000000000" pitchFamily="2" charset="2"/>
              <a:buChar char="ü"/>
            </a:pPr>
            <a:r>
              <a:rPr lang="en-US" sz="3000" u="sng" dirty="0" smtClean="0"/>
              <a:t>Gloves</a:t>
            </a:r>
          </a:p>
          <a:p>
            <a:pPr lvl="1">
              <a:buFont typeface="Wingdings" panose="05000000000000000000" pitchFamily="2" charset="2"/>
              <a:buChar char="ü"/>
            </a:pPr>
            <a:r>
              <a:rPr lang="en-US" sz="3000" u="sng" dirty="0" smtClean="0"/>
              <a:t>Respirator</a:t>
            </a:r>
            <a:r>
              <a:rPr lang="en-US" sz="3000" dirty="0" smtClean="0"/>
              <a:t>  - Use depending on the chemical and the exposure duration.  The Permissible Exposure Limit (PEL) for an 8 hr. shift can be obtained from the PEL/BEL reference guide.  Contact EHS if questions arise.</a:t>
            </a:r>
            <a:endParaRPr lang="en-US" sz="3200" u="sng" dirty="0" smtClean="0"/>
          </a:p>
          <a:p>
            <a:endParaRPr lang="en-US" sz="3200" dirty="0"/>
          </a:p>
        </p:txBody>
      </p:sp>
      <p:pic>
        <p:nvPicPr>
          <p:cNvPr id="9" name="Picture 8"/>
          <p:cNvPicPr>
            <a:picLocks noChangeAspect="1"/>
          </p:cNvPicPr>
          <p:nvPr/>
        </p:nvPicPr>
        <p:blipFill>
          <a:blip r:embed="rId5"/>
          <a:stretch>
            <a:fillRect/>
          </a:stretch>
        </p:blipFill>
        <p:spPr>
          <a:xfrm>
            <a:off x="9605723" y="2538885"/>
            <a:ext cx="1905000" cy="23812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74646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3" name="Content Placeholder 2"/>
          <p:cNvSpPr>
            <a:spLocks noGrp="1"/>
          </p:cNvSpPr>
          <p:nvPr>
            <p:ph idx="1"/>
          </p:nvPr>
        </p:nvSpPr>
        <p:spPr>
          <a:xfrm>
            <a:off x="1066801" y="1645920"/>
            <a:ext cx="8367952" cy="4172989"/>
          </a:xfrm>
        </p:spPr>
        <p:txBody>
          <a:bodyPr>
            <a:normAutofit fontScale="85000" lnSpcReduction="10000"/>
          </a:bodyPr>
          <a:lstStyle/>
          <a:p>
            <a:r>
              <a:rPr lang="en-US" sz="3200" dirty="0" smtClean="0"/>
              <a:t>Knowing how to properly use PPE can be the key to adequate protection.  Not only do you want to make sure it is the proper size for you, but also make sure you are wearing it properly. </a:t>
            </a:r>
          </a:p>
          <a:p>
            <a:r>
              <a:rPr lang="en-US" sz="3200" dirty="0" smtClean="0"/>
              <a:t>If it is too big or too small, it is not right for you!  Let your supervisor know if you need a different size.</a:t>
            </a:r>
          </a:p>
          <a:p>
            <a:r>
              <a:rPr lang="en-US" sz="3200" dirty="0" smtClean="0"/>
              <a:t>If you wear your safety glasses on top of your head instead of over your eyes, they will not protect your eyesight.  </a:t>
            </a:r>
          </a:p>
          <a:p>
            <a:endParaRPr lang="en-US" sz="3200" dirty="0"/>
          </a:p>
        </p:txBody>
      </p:sp>
      <p:pic>
        <p:nvPicPr>
          <p:cNvPr id="5" name="Picture 4"/>
          <p:cNvPicPr>
            <a:picLocks noChangeAspect="1"/>
          </p:cNvPicPr>
          <p:nvPr/>
        </p:nvPicPr>
        <p:blipFill>
          <a:blip r:embed="rId5"/>
          <a:stretch>
            <a:fillRect/>
          </a:stretch>
        </p:blipFill>
        <p:spPr>
          <a:xfrm>
            <a:off x="9434752" y="4211724"/>
            <a:ext cx="2257425" cy="2028825"/>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32642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3" name="Content Placeholder 2"/>
          <p:cNvSpPr>
            <a:spLocks noGrp="1"/>
          </p:cNvSpPr>
          <p:nvPr>
            <p:ph idx="1"/>
          </p:nvPr>
        </p:nvSpPr>
        <p:spPr>
          <a:xfrm>
            <a:off x="1066800" y="2377440"/>
            <a:ext cx="10058400" cy="3441469"/>
          </a:xfrm>
        </p:spPr>
        <p:txBody>
          <a:bodyPr>
            <a:normAutofit fontScale="92500" lnSpcReduction="20000"/>
          </a:bodyPr>
          <a:lstStyle/>
          <a:p>
            <a:pPr marL="0" indent="0" algn="ctr">
              <a:buNone/>
            </a:pPr>
            <a:r>
              <a:rPr lang="en-US" sz="3600" dirty="0" smtClean="0">
                <a:solidFill>
                  <a:schemeClr val="accent1">
                    <a:lumMod val="40000"/>
                    <a:lumOff val="60000"/>
                  </a:schemeClr>
                </a:solidFill>
              </a:rPr>
              <a:t>Safety Glasses or Goggles</a:t>
            </a:r>
          </a:p>
          <a:p>
            <a:r>
              <a:rPr lang="en-US" sz="3200" dirty="0" smtClean="0"/>
              <a:t>Any time chemicals, heat or glassware are used, safety glasses/goggles are required.</a:t>
            </a:r>
          </a:p>
          <a:p>
            <a:r>
              <a:rPr lang="en-US" sz="3200" dirty="0" smtClean="0"/>
              <a:t>Everyone in the laboratory, including visitors must wear chemical splash goggles or chemical safety glasses at all times, even when not performing a chemical or glassware operation.</a:t>
            </a:r>
            <a:endParaRPr lang="en-US" sz="3200" dirty="0"/>
          </a:p>
        </p:txBody>
      </p:sp>
      <p:pic>
        <p:nvPicPr>
          <p:cNvPr id="7" name="Picture 6"/>
          <p:cNvPicPr>
            <a:picLocks noChangeAspect="1"/>
          </p:cNvPicPr>
          <p:nvPr/>
        </p:nvPicPr>
        <p:blipFill>
          <a:blip r:embed="rId5"/>
          <a:stretch>
            <a:fillRect/>
          </a:stretch>
        </p:blipFill>
        <p:spPr>
          <a:xfrm>
            <a:off x="498764" y="1469390"/>
            <a:ext cx="1795549" cy="1344514"/>
          </a:xfrm>
          <a:prstGeom prst="rect">
            <a:avLst/>
          </a:prstGeom>
        </p:spPr>
      </p:pic>
      <p:pic>
        <p:nvPicPr>
          <p:cNvPr id="9" name="Picture 8"/>
          <p:cNvPicPr>
            <a:picLocks noChangeAspect="1"/>
          </p:cNvPicPr>
          <p:nvPr/>
        </p:nvPicPr>
        <p:blipFill>
          <a:blip r:embed="rId6"/>
          <a:stretch>
            <a:fillRect/>
          </a:stretch>
        </p:blipFill>
        <p:spPr>
          <a:xfrm>
            <a:off x="9963210" y="4972615"/>
            <a:ext cx="1329043" cy="1335140"/>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70235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3" name="Content Placeholder 2"/>
          <p:cNvSpPr>
            <a:spLocks noGrp="1"/>
          </p:cNvSpPr>
          <p:nvPr>
            <p:ph idx="1"/>
          </p:nvPr>
        </p:nvSpPr>
        <p:spPr>
          <a:xfrm>
            <a:off x="1066800" y="2377440"/>
            <a:ext cx="10058400" cy="3441469"/>
          </a:xfrm>
        </p:spPr>
        <p:txBody>
          <a:bodyPr>
            <a:normAutofit/>
          </a:bodyPr>
          <a:lstStyle/>
          <a:p>
            <a:pPr marL="0" indent="0" algn="ctr">
              <a:buNone/>
            </a:pPr>
            <a:r>
              <a:rPr lang="en-US" sz="3600" dirty="0" smtClean="0">
                <a:solidFill>
                  <a:schemeClr val="accent1">
                    <a:lumMod val="40000"/>
                    <a:lumOff val="60000"/>
                  </a:schemeClr>
                </a:solidFill>
              </a:rPr>
              <a:t>Safety Glasses or Goggles</a:t>
            </a:r>
          </a:p>
          <a:p>
            <a:r>
              <a:rPr lang="en-US" sz="3200" dirty="0" smtClean="0"/>
              <a:t>All chemical, biological and engineering labs at IIT require that safety glasses or goggles be donned before entering the room.  </a:t>
            </a:r>
          </a:p>
          <a:p>
            <a:pPr marL="0" indent="0" algn="ctr">
              <a:buNone/>
            </a:pPr>
            <a:r>
              <a:rPr lang="en-US" sz="4000" b="1" i="1" u="sng" dirty="0" smtClean="0"/>
              <a:t>There are no exceptions to this rule!!!</a:t>
            </a:r>
            <a:endParaRPr lang="en-US" sz="4000" b="1" i="1" u="sng" dirty="0"/>
          </a:p>
        </p:txBody>
      </p:sp>
      <p:pic>
        <p:nvPicPr>
          <p:cNvPr id="5" name="Picture 4"/>
          <p:cNvPicPr>
            <a:picLocks noChangeAspect="1"/>
          </p:cNvPicPr>
          <p:nvPr/>
        </p:nvPicPr>
        <p:blipFill>
          <a:blip r:embed="rId5"/>
          <a:stretch>
            <a:fillRect/>
          </a:stretch>
        </p:blipFill>
        <p:spPr>
          <a:xfrm>
            <a:off x="330690" y="1527579"/>
            <a:ext cx="2619375" cy="1743075"/>
          </a:xfrm>
          <a:prstGeom prst="rect">
            <a:avLst/>
          </a:prstGeom>
        </p:spPr>
      </p:pic>
      <p:pic>
        <p:nvPicPr>
          <p:cNvPr id="6" name="Picture 5"/>
          <p:cNvPicPr>
            <a:picLocks noChangeAspect="1"/>
          </p:cNvPicPr>
          <p:nvPr/>
        </p:nvPicPr>
        <p:blipFill>
          <a:blip r:embed="rId6"/>
          <a:stretch>
            <a:fillRect/>
          </a:stretch>
        </p:blipFill>
        <p:spPr>
          <a:xfrm>
            <a:off x="9596677" y="1574800"/>
            <a:ext cx="1695854" cy="1695854"/>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63338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p:txBody>
          <a:bodyPr>
            <a:normAutofit/>
          </a:bodyPr>
          <a:lstStyle/>
          <a:p>
            <a:r>
              <a:rPr lang="en-US" sz="2800" dirty="0" smtClean="0"/>
              <a:t>Normal prescription eyeglasses do not provide appropriate laboratory eye protection.  Although some prescription glasses may meet the U.S. Food and Drug Administration standards for impact resistance, never rely on such eyeglasses for protection in the laboratory.</a:t>
            </a:r>
            <a:endParaRPr lang="en-US" sz="28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5" name="Picture 4"/>
          <p:cNvPicPr>
            <a:picLocks noChangeAspect="1"/>
          </p:cNvPicPr>
          <p:nvPr/>
        </p:nvPicPr>
        <p:blipFill>
          <a:blip r:embed="rId5"/>
          <a:stretch>
            <a:fillRect/>
          </a:stretch>
        </p:blipFill>
        <p:spPr>
          <a:xfrm>
            <a:off x="1389438" y="4450686"/>
            <a:ext cx="3028950" cy="1514475"/>
          </a:xfrm>
          <a:prstGeom prst="rect">
            <a:avLst/>
          </a:prstGeom>
        </p:spPr>
      </p:pic>
      <p:pic>
        <p:nvPicPr>
          <p:cNvPr id="6" name="Picture 5"/>
          <p:cNvPicPr>
            <a:picLocks noChangeAspect="1"/>
          </p:cNvPicPr>
          <p:nvPr/>
        </p:nvPicPr>
        <p:blipFill>
          <a:blip r:embed="rId6"/>
          <a:stretch>
            <a:fillRect/>
          </a:stretch>
        </p:blipFill>
        <p:spPr>
          <a:xfrm>
            <a:off x="7049193" y="4882689"/>
            <a:ext cx="2987786" cy="1082472"/>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2330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p:txBody>
          <a:bodyPr>
            <a:normAutofit fontScale="92500"/>
          </a:bodyPr>
          <a:lstStyle/>
          <a:p>
            <a:r>
              <a:rPr lang="en-US" sz="2800" u="sng" dirty="0" smtClean="0"/>
              <a:t>Lab Coat:</a:t>
            </a:r>
            <a:r>
              <a:rPr lang="en-US" sz="2800" dirty="0" smtClean="0"/>
              <a:t>  A lab coat or smock should be worn during laboratory experiments.  Lab coats protect the skin and clothing from splatter and spills.</a:t>
            </a:r>
          </a:p>
          <a:p>
            <a:pPr lvl="2">
              <a:buFont typeface="Wingdings" panose="05000000000000000000" pitchFamily="2" charset="2"/>
              <a:buChar char="ü"/>
            </a:pPr>
            <a:r>
              <a:rPr lang="en-US" sz="2400" dirty="0" smtClean="0"/>
              <a:t>Appropriate lab coats should be fully buttoned with sleeves rolled down.</a:t>
            </a:r>
          </a:p>
          <a:p>
            <a:pPr lvl="2">
              <a:buFont typeface="Wingdings" panose="05000000000000000000" pitchFamily="2" charset="2"/>
              <a:buChar char="ü"/>
            </a:pPr>
            <a:r>
              <a:rPr lang="en-US" sz="2400" dirty="0" smtClean="0"/>
              <a:t>They should also be fire-resistant.</a:t>
            </a:r>
          </a:p>
          <a:p>
            <a:pPr lvl="2">
              <a:buFont typeface="Wingdings" panose="05000000000000000000" pitchFamily="2" charset="2"/>
              <a:buChar char="ü"/>
            </a:pPr>
            <a:r>
              <a:rPr lang="en-US" sz="2400" dirty="0" smtClean="0"/>
              <a:t>In case of an accident, it is much faster and easier to remove a lab coat than street clothes to minimize skin contact with hazardous materials.</a:t>
            </a:r>
          </a:p>
          <a:p>
            <a:pPr lvl="2">
              <a:buFont typeface="Wingdings" panose="05000000000000000000" pitchFamily="2" charset="2"/>
              <a:buChar char="ü"/>
            </a:pPr>
            <a:r>
              <a:rPr lang="en-US" sz="2400" dirty="0" smtClean="0"/>
              <a:t>Keeping your lab coat in the lab prevents spreading contamination from the laboratory to your home.</a:t>
            </a:r>
            <a:endParaRPr lang="en-US" sz="24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7" name="Picture 6"/>
          <p:cNvPicPr>
            <a:picLocks noChangeAspect="1"/>
          </p:cNvPicPr>
          <p:nvPr/>
        </p:nvPicPr>
        <p:blipFill>
          <a:blip r:embed="rId5"/>
          <a:stretch>
            <a:fillRect/>
          </a:stretch>
        </p:blipFill>
        <p:spPr>
          <a:xfrm>
            <a:off x="432761" y="3455251"/>
            <a:ext cx="1268078" cy="1676545"/>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66778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p:txBody>
          <a:bodyPr>
            <a:normAutofit fontScale="92500" lnSpcReduction="10000"/>
          </a:bodyPr>
          <a:lstStyle/>
          <a:p>
            <a:r>
              <a:rPr lang="en-US" sz="2600" u="sng" dirty="0" smtClean="0"/>
              <a:t>Gloves:</a:t>
            </a:r>
            <a:r>
              <a:rPr lang="en-US" sz="2600" dirty="0" smtClean="0"/>
              <a:t>  It is important to wear gloves when working with hazardous chemicals and other materials because they protect our hands from infection and contamination.  Protective gloves should be selected on the basis of the hazards involved.</a:t>
            </a:r>
          </a:p>
          <a:p>
            <a:endParaRPr lang="en-US" sz="1500" dirty="0" smtClean="0"/>
          </a:p>
          <a:p>
            <a:pPr lvl="5">
              <a:buFont typeface="Wingdings" panose="05000000000000000000" pitchFamily="2" charset="2"/>
              <a:buChar char="ü"/>
            </a:pPr>
            <a:r>
              <a:rPr lang="en-US" sz="2200" dirty="0" smtClean="0"/>
              <a:t>Nitrile gloves protect against most chemicals and infectious agents.</a:t>
            </a:r>
          </a:p>
          <a:p>
            <a:pPr lvl="5">
              <a:buFont typeface="Wingdings" panose="05000000000000000000" pitchFamily="2" charset="2"/>
              <a:buChar char="ü"/>
            </a:pPr>
            <a:r>
              <a:rPr lang="en-US" sz="2200" dirty="0" smtClean="0"/>
              <a:t>Rubber gloves protect against mild corrosive material.</a:t>
            </a:r>
          </a:p>
          <a:p>
            <a:pPr lvl="5">
              <a:buFont typeface="Wingdings" panose="05000000000000000000" pitchFamily="2" charset="2"/>
              <a:buChar char="ü"/>
            </a:pPr>
            <a:r>
              <a:rPr lang="en-US" sz="2200" dirty="0" smtClean="0"/>
              <a:t>Neoprene gloves protect against most solvents, oils, and mild corrosive materials.</a:t>
            </a:r>
          </a:p>
          <a:p>
            <a:pPr lvl="5">
              <a:buFont typeface="Wingdings" panose="05000000000000000000" pitchFamily="2" charset="2"/>
              <a:buChar char="ü"/>
            </a:pPr>
            <a:r>
              <a:rPr lang="en-US" sz="2200" dirty="0" smtClean="0"/>
              <a:t>Avoid latex gloves as many people are allergic or develop allergies to this material.</a:t>
            </a:r>
          </a:p>
          <a:p>
            <a:pPr lvl="5">
              <a:buFont typeface="Wingdings" panose="05000000000000000000" pitchFamily="2" charset="2"/>
              <a:buChar char="ü"/>
            </a:pPr>
            <a:r>
              <a:rPr lang="en-US" sz="2200" dirty="0" smtClean="0"/>
              <a:t>Cloth or leather gloves may protect against hot or cold objects but they will not protect against hazardous chemicals.</a:t>
            </a:r>
            <a:endParaRPr lang="en-US" sz="2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199505" y="3669518"/>
            <a:ext cx="2249619" cy="1511939"/>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75264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a:xfrm>
            <a:off x="2693324" y="1513219"/>
            <a:ext cx="8711738" cy="4808552"/>
          </a:xfrm>
        </p:spPr>
        <p:txBody>
          <a:bodyPr>
            <a:normAutofit lnSpcReduction="10000"/>
          </a:bodyPr>
          <a:lstStyle/>
          <a:p>
            <a:r>
              <a:rPr lang="en-US" sz="2800" u="sng" dirty="0" smtClean="0"/>
              <a:t>Gloves</a:t>
            </a:r>
            <a:r>
              <a:rPr lang="en-US" sz="2800" dirty="0" smtClean="0"/>
              <a:t>:  Use gloves correctly.  Always check your gloves before each use to ensure the absence of cracks and small holes.  Be aware that no glove material can provide permanent protection.  Eventually liquids will permeate the glove.</a:t>
            </a:r>
          </a:p>
          <a:p>
            <a:r>
              <a:rPr lang="en-US" sz="2800" b="1" u="sng" dirty="0" smtClean="0"/>
              <a:t>DO NOT</a:t>
            </a:r>
            <a:r>
              <a:rPr lang="en-US" sz="2800" dirty="0" smtClean="0"/>
              <a:t> reuse disposable gloves because chemicals cannot be totally removed and they may have physical damage.  </a:t>
            </a:r>
          </a:p>
          <a:p>
            <a:r>
              <a:rPr lang="en-US" sz="2800" dirty="0" smtClean="0"/>
              <a:t>Dispose of them in the designated hazardous waste container as directed by your supervisor.</a:t>
            </a:r>
            <a:endParaRPr lang="en-US" sz="2800" b="1" u="sng" dirty="0"/>
          </a:p>
          <a:p>
            <a:endParaRPr lang="en-US" sz="24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7" name="Picture 6"/>
          <p:cNvPicPr>
            <a:picLocks noChangeAspect="1"/>
          </p:cNvPicPr>
          <p:nvPr/>
        </p:nvPicPr>
        <p:blipFill>
          <a:blip r:embed="rId5"/>
          <a:stretch>
            <a:fillRect/>
          </a:stretch>
        </p:blipFill>
        <p:spPr>
          <a:xfrm>
            <a:off x="779685" y="4164156"/>
            <a:ext cx="1618211" cy="2157615"/>
          </a:xfrm>
          <a:prstGeom prst="rect">
            <a:avLst/>
          </a:prstGeom>
        </p:spPr>
      </p:pic>
      <p:pic>
        <p:nvPicPr>
          <p:cNvPr id="8" name="Picture 7"/>
          <p:cNvPicPr>
            <a:picLocks noChangeAspect="1"/>
          </p:cNvPicPr>
          <p:nvPr/>
        </p:nvPicPr>
        <p:blipFill>
          <a:blip r:embed="rId6"/>
          <a:stretch>
            <a:fillRect/>
          </a:stretch>
        </p:blipFill>
        <p:spPr>
          <a:xfrm>
            <a:off x="820472" y="1698595"/>
            <a:ext cx="1536635" cy="2465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10617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3" name="Content Placeholder 2"/>
          <p:cNvSpPr>
            <a:spLocks noGrp="1"/>
          </p:cNvSpPr>
          <p:nvPr>
            <p:ph idx="1"/>
          </p:nvPr>
        </p:nvSpPr>
        <p:spPr>
          <a:xfrm>
            <a:off x="1066800" y="1662546"/>
            <a:ext cx="10058400" cy="4156364"/>
          </a:xfrm>
        </p:spPr>
        <p:txBody>
          <a:bodyPr>
            <a:normAutofit fontScale="55000" lnSpcReduction="20000"/>
          </a:bodyPr>
          <a:lstStyle/>
          <a:p>
            <a:pPr marL="0" indent="0">
              <a:buNone/>
            </a:pPr>
            <a:r>
              <a:rPr lang="en-US" sz="3200" u="sng" dirty="0" smtClean="0">
                <a:solidFill>
                  <a:schemeClr val="accent2"/>
                </a:solidFill>
              </a:rPr>
              <a:t>When to Wear Gloves</a:t>
            </a:r>
          </a:p>
          <a:p>
            <a:pPr lvl="1"/>
            <a:r>
              <a:rPr lang="en-US" sz="3000" dirty="0" smtClean="0"/>
              <a:t>Wear gloves when your hands may come into contact with:</a:t>
            </a:r>
          </a:p>
          <a:p>
            <a:pPr lvl="2">
              <a:buFont typeface="Wingdings" panose="05000000000000000000" pitchFamily="2" charset="2"/>
              <a:buChar char="ü"/>
            </a:pPr>
            <a:r>
              <a:rPr lang="en-US" sz="2800" dirty="0" smtClean="0"/>
              <a:t>Infectious materials</a:t>
            </a:r>
          </a:p>
          <a:p>
            <a:pPr lvl="2">
              <a:buFont typeface="Wingdings" panose="05000000000000000000" pitchFamily="2" charset="2"/>
              <a:buChar char="ü"/>
            </a:pPr>
            <a:r>
              <a:rPr lang="en-US" sz="2800" dirty="0" smtClean="0"/>
              <a:t>Radioactive materials</a:t>
            </a:r>
          </a:p>
          <a:p>
            <a:pPr lvl="2">
              <a:buFont typeface="Wingdings" panose="05000000000000000000" pitchFamily="2" charset="2"/>
              <a:buChar char="ü"/>
            </a:pPr>
            <a:r>
              <a:rPr lang="en-US" sz="2800" dirty="0" smtClean="0"/>
              <a:t>Chemicals</a:t>
            </a:r>
          </a:p>
          <a:p>
            <a:pPr marL="0" indent="0">
              <a:buNone/>
            </a:pPr>
            <a:r>
              <a:rPr lang="en-US" sz="3200" u="sng" dirty="0" smtClean="0">
                <a:solidFill>
                  <a:srgbClr val="FF0000"/>
                </a:solidFill>
              </a:rPr>
              <a:t>When Not to Wear Gloves</a:t>
            </a:r>
          </a:p>
          <a:p>
            <a:pPr lvl="1"/>
            <a:r>
              <a:rPr lang="en-US" sz="3000" dirty="0" smtClean="0"/>
              <a:t>Don’t wear gloves when touching common surfaces, such as telephones, computers, door knobs, and elevator buttons, or surfaces that may be touched without gloves by others.</a:t>
            </a:r>
          </a:p>
          <a:p>
            <a:pPr lvl="1"/>
            <a:r>
              <a:rPr lang="en-US" sz="3000" dirty="0" smtClean="0"/>
              <a:t>Don’t wear gloves outside of the lab.  When transporting hazardous materials between labs, use secondary containers that can be carried without gloves.  (Bring gloves and spill materials in case of an accident.)</a:t>
            </a:r>
          </a:p>
          <a:p>
            <a:pPr lvl="1">
              <a:buFont typeface="Wingdings" panose="05000000000000000000" pitchFamily="2" charset="2"/>
              <a:buChar char="q"/>
            </a:pPr>
            <a:endParaRPr lang="en-US" sz="3000" dirty="0"/>
          </a:p>
        </p:txBody>
      </p:sp>
      <p:pic>
        <p:nvPicPr>
          <p:cNvPr id="6" name="Picture 5"/>
          <p:cNvPicPr>
            <a:picLocks noChangeAspect="1"/>
          </p:cNvPicPr>
          <p:nvPr/>
        </p:nvPicPr>
        <p:blipFill>
          <a:blip r:embed="rId5"/>
          <a:stretch>
            <a:fillRect/>
          </a:stretch>
        </p:blipFill>
        <p:spPr>
          <a:xfrm>
            <a:off x="8244127" y="5171210"/>
            <a:ext cx="3448050" cy="1295400"/>
          </a:xfrm>
          <a:prstGeom prst="rect">
            <a:avLst/>
          </a:prstGeom>
        </p:spPr>
      </p:pic>
      <p:pic>
        <p:nvPicPr>
          <p:cNvPr id="7" name="Picture 6"/>
          <p:cNvPicPr>
            <a:picLocks noChangeAspect="1"/>
          </p:cNvPicPr>
          <p:nvPr/>
        </p:nvPicPr>
        <p:blipFill>
          <a:blip r:embed="rId6"/>
          <a:stretch>
            <a:fillRect/>
          </a:stretch>
        </p:blipFill>
        <p:spPr>
          <a:xfrm>
            <a:off x="9390379" y="1662546"/>
            <a:ext cx="1444548" cy="2190634"/>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50732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p:txBody>
          <a:bodyPr>
            <a:normAutofit/>
          </a:bodyPr>
          <a:lstStyle/>
          <a:p>
            <a:r>
              <a:rPr lang="en-US" sz="2600" dirty="0" smtClean="0"/>
              <a:t>The piece of equipment that is crucial to use appropriately is the respirator.  If a respirator is required, you will be part of the IIT Respiratory Protection Program.  This requires a physical administered by a medical professional, a fit-test, and additional training before use.  If the respirator does not properly fit to you, serious health problems can result.</a:t>
            </a:r>
            <a:endParaRPr lang="en-US" sz="2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5" name="Picture 4"/>
          <p:cNvPicPr>
            <a:picLocks noChangeAspect="1"/>
          </p:cNvPicPr>
          <p:nvPr/>
        </p:nvPicPr>
        <p:blipFill>
          <a:blip r:embed="rId5"/>
          <a:stretch>
            <a:fillRect/>
          </a:stretch>
        </p:blipFill>
        <p:spPr>
          <a:xfrm>
            <a:off x="1284320" y="4718863"/>
            <a:ext cx="2973177" cy="1453337"/>
          </a:xfrm>
          <a:prstGeom prst="rect">
            <a:avLst/>
          </a:prstGeom>
        </p:spPr>
      </p:pic>
      <p:pic>
        <p:nvPicPr>
          <p:cNvPr id="8" name="Picture 7"/>
          <p:cNvPicPr>
            <a:picLocks noChangeAspect="1"/>
          </p:cNvPicPr>
          <p:nvPr/>
        </p:nvPicPr>
        <p:blipFill>
          <a:blip r:embed="rId6"/>
          <a:stretch>
            <a:fillRect/>
          </a:stretch>
        </p:blipFill>
        <p:spPr>
          <a:xfrm>
            <a:off x="7385183" y="4718863"/>
            <a:ext cx="1751457" cy="1453337"/>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388437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Agency Information</a:t>
            </a:r>
            <a:endParaRPr lang="en-US" dirty="0"/>
          </a:p>
        </p:txBody>
      </p:sp>
      <p:sp>
        <p:nvSpPr>
          <p:cNvPr id="3" name="Content Placeholder 2"/>
          <p:cNvSpPr>
            <a:spLocks noGrp="1"/>
          </p:cNvSpPr>
          <p:nvPr>
            <p:ph idx="1"/>
          </p:nvPr>
        </p:nvSpPr>
        <p:spPr/>
        <p:txBody>
          <a:bodyPr>
            <a:normAutofit/>
          </a:bodyPr>
          <a:lstStyle/>
          <a:p>
            <a:pPr lvl="1"/>
            <a:r>
              <a:rPr lang="en-US" sz="4000" dirty="0" smtClean="0">
                <a:solidFill>
                  <a:schemeClr val="accent1">
                    <a:lumMod val="60000"/>
                    <a:lumOff val="40000"/>
                  </a:schemeClr>
                </a:solidFill>
              </a:rPr>
              <a:t>National Institute of Occupational Safety and Health (NIOSH)</a:t>
            </a:r>
          </a:p>
          <a:p>
            <a:pPr lvl="2"/>
            <a:r>
              <a:rPr lang="en-US" sz="3200" dirty="0" smtClean="0"/>
              <a:t>NIOSH is in charge of Recommended Exposure Limits (REL) used to develop OSHA standards </a:t>
            </a:r>
          </a:p>
          <a:p>
            <a:pPr lvl="2"/>
            <a:endParaRPr lang="en-US" sz="3200" dirty="0" smtClean="0"/>
          </a:p>
        </p:txBody>
      </p:sp>
      <p:pic>
        <p:nvPicPr>
          <p:cNvPr id="4" name="Picture 5"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9256" y="173990"/>
            <a:ext cx="1131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5090319" y="4238847"/>
            <a:ext cx="2011362" cy="819150"/>
          </a:xfrm>
          <a:prstGeom prst="rect">
            <a:avLst/>
          </a:prstGeom>
          <a:solidFill>
            <a:srgbClr val="003399"/>
          </a:solidFill>
          <a:ln w="57150" cmpd="thickThin">
            <a:solidFill>
              <a:sysClr val="windowText" lastClr="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chemeClr val="accent1"/>
              </a:buClr>
              <a:buFont typeface="Arial" pitchFamily="34" charset="0"/>
              <a:buChar char="•"/>
              <a:defRPr sz="2400">
                <a:solidFill>
                  <a:schemeClr val="tx2"/>
                </a:solidFill>
                <a:latin typeface="Times New Roman" pitchFamily="18" charset="0"/>
              </a:defRPr>
            </a:lvl1pPr>
            <a:lvl2pPr marL="742950" indent="-285750" eaLnBrk="0" hangingPunct="0">
              <a:spcBef>
                <a:spcPct val="20000"/>
              </a:spcBef>
              <a:buClr>
                <a:schemeClr val="accent1"/>
              </a:buClr>
              <a:buFont typeface="Arial" pitchFamily="34" charset="0"/>
              <a:buChar char="•"/>
              <a:defRPr sz="2200">
                <a:solidFill>
                  <a:schemeClr val="tx2"/>
                </a:solidFill>
                <a:latin typeface="Times New Roman" pitchFamily="18" charset="0"/>
              </a:defRPr>
            </a:lvl2pPr>
            <a:lvl3pPr marL="1143000" indent="-228600" eaLnBrk="0" hangingPunct="0">
              <a:spcBef>
                <a:spcPct val="20000"/>
              </a:spcBef>
              <a:buClr>
                <a:schemeClr val="accent1"/>
              </a:buClr>
              <a:buFont typeface="Arial" pitchFamily="34" charset="0"/>
              <a:buChar char="•"/>
              <a:defRPr sz="2000">
                <a:solidFill>
                  <a:schemeClr val="tx2"/>
                </a:solidFill>
                <a:latin typeface="Times New Roman" pitchFamily="18" charset="0"/>
              </a:defRPr>
            </a:lvl3pPr>
            <a:lvl4pPr marL="1600200" indent="-228600" eaLnBrk="0" hangingPunct="0">
              <a:spcBef>
                <a:spcPct val="20000"/>
              </a:spcBef>
              <a:buClr>
                <a:schemeClr val="accent1"/>
              </a:buClr>
              <a:buFont typeface="Arial" pitchFamily="34" charset="0"/>
              <a:buChar char="•"/>
              <a:defRPr>
                <a:solidFill>
                  <a:schemeClr val="tx2"/>
                </a:solidFill>
                <a:latin typeface="Times New Roman" pitchFamily="18" charset="0"/>
              </a:defRPr>
            </a:lvl4pPr>
            <a:lvl5pPr marL="2057400" indent="-228600" eaLnBrk="0" hangingPunct="0">
              <a:spcBef>
                <a:spcPct val="20000"/>
              </a:spcBef>
              <a:buClr>
                <a:schemeClr val="accent1"/>
              </a:buClr>
              <a:buFont typeface="Arial" pitchFamily="34" charset="0"/>
              <a:buChar char="•"/>
              <a:defRPr>
                <a:solidFill>
                  <a:schemeClr val="tx2"/>
                </a:solidFill>
                <a:latin typeface="Times New Roman" pitchFamily="18" charset="0"/>
              </a:defRPr>
            </a:lvl5pPr>
            <a:lvl6pPr marL="2514600" indent="-228600" eaLnBrk="0" fontAlgn="base" hangingPunct="0">
              <a:spcBef>
                <a:spcPct val="20000"/>
              </a:spcBef>
              <a:spcAft>
                <a:spcPct val="0"/>
              </a:spcAft>
              <a:buClr>
                <a:schemeClr val="accent1"/>
              </a:buClr>
              <a:buFont typeface="Arial" pitchFamily="34" charset="0"/>
              <a:buChar char="•"/>
              <a:defRPr>
                <a:solidFill>
                  <a:schemeClr val="tx2"/>
                </a:solidFill>
                <a:latin typeface="Times New Roman" pitchFamily="18" charset="0"/>
              </a:defRPr>
            </a:lvl6pPr>
            <a:lvl7pPr marL="2971800" indent="-228600" eaLnBrk="0" fontAlgn="base" hangingPunct="0">
              <a:spcBef>
                <a:spcPct val="20000"/>
              </a:spcBef>
              <a:spcAft>
                <a:spcPct val="0"/>
              </a:spcAft>
              <a:buClr>
                <a:schemeClr val="accent1"/>
              </a:buClr>
              <a:buFont typeface="Arial" pitchFamily="34" charset="0"/>
              <a:buChar char="•"/>
              <a:defRPr>
                <a:solidFill>
                  <a:schemeClr val="tx2"/>
                </a:solidFill>
                <a:latin typeface="Times New Roman" pitchFamily="18" charset="0"/>
              </a:defRPr>
            </a:lvl7pPr>
            <a:lvl8pPr marL="3429000" indent="-228600" eaLnBrk="0" fontAlgn="base" hangingPunct="0">
              <a:spcBef>
                <a:spcPct val="20000"/>
              </a:spcBef>
              <a:spcAft>
                <a:spcPct val="0"/>
              </a:spcAft>
              <a:buClr>
                <a:schemeClr val="accent1"/>
              </a:buClr>
              <a:buFont typeface="Arial" pitchFamily="34" charset="0"/>
              <a:buChar char="•"/>
              <a:defRPr>
                <a:solidFill>
                  <a:schemeClr val="tx2"/>
                </a:solidFill>
                <a:latin typeface="Times New Roman" pitchFamily="18" charset="0"/>
              </a:defRPr>
            </a:lvl8pPr>
            <a:lvl9pPr marL="3886200" indent="-228600" eaLnBrk="0" fontAlgn="base" hangingPunct="0">
              <a:spcBef>
                <a:spcPct val="20000"/>
              </a:spcBef>
              <a:spcAft>
                <a:spcPct val="0"/>
              </a:spcAft>
              <a:buClr>
                <a:schemeClr val="accent1"/>
              </a:buClr>
              <a:buFont typeface="Arial" pitchFamily="34" charset="0"/>
              <a:buChar char="•"/>
              <a:defRPr>
                <a:solidFill>
                  <a:schemeClr val="tx2"/>
                </a:solidFill>
                <a:latin typeface="Times New Roman" pitchFamily="18" charset="0"/>
              </a:defRPr>
            </a:lvl9pPr>
          </a:lstStyle>
          <a:p>
            <a:pPr>
              <a:spcBef>
                <a:spcPct val="0"/>
              </a:spcBef>
              <a:buClrTx/>
              <a:buFontTx/>
              <a:buNone/>
              <a:defRPr/>
            </a:pPr>
            <a:r>
              <a:rPr lang="en-US" altLang="en-US" sz="4400" b="1" i="1" kern="0" dirty="0">
                <a:solidFill>
                  <a:srgbClr val="FFFFFF"/>
                </a:solidFill>
                <a:latin typeface="Arial" pitchFamily="34" charset="0"/>
              </a:rPr>
              <a:t>NIOSH</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076934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p:txBody>
          <a:bodyPr>
            <a:normAutofit/>
          </a:bodyPr>
          <a:lstStyle/>
          <a:p>
            <a:r>
              <a:rPr lang="en-US" sz="3200" dirty="0" smtClean="0"/>
              <a:t>If you think you need a respirator talk with your supervisor to start the process.</a:t>
            </a:r>
            <a:endParaRPr lang="en-US" sz="3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8" name="Picture 7"/>
          <p:cNvPicPr>
            <a:picLocks noChangeAspect="1"/>
          </p:cNvPicPr>
          <p:nvPr/>
        </p:nvPicPr>
        <p:blipFill>
          <a:blip r:embed="rId5"/>
          <a:stretch>
            <a:fillRect/>
          </a:stretch>
        </p:blipFill>
        <p:spPr>
          <a:xfrm>
            <a:off x="1502784" y="3881002"/>
            <a:ext cx="2619375" cy="1743075"/>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4384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a:xfrm>
            <a:off x="1745672" y="1714500"/>
            <a:ext cx="7009967" cy="4457700"/>
          </a:xfrm>
        </p:spPr>
        <p:txBody>
          <a:bodyPr>
            <a:normAutofit fontScale="92500" lnSpcReduction="10000"/>
          </a:bodyPr>
          <a:lstStyle/>
          <a:p>
            <a:r>
              <a:rPr lang="en-US" sz="2800" dirty="0" smtClean="0"/>
              <a:t>Each lab should have a designated storage area for the PPE that is used.  The PPE should also be readily available when working with materials that require it.  </a:t>
            </a:r>
            <a:endParaRPr lang="en-US" sz="2800" dirty="0"/>
          </a:p>
          <a:p>
            <a:r>
              <a:rPr lang="en-US" sz="2800" dirty="0" smtClean="0"/>
              <a:t>If the proper equipment is not available, you should not proceed with the work.  Notify your supervisor when you need to order PPE.  Give advanced notice when possible due to shipping time.  Always consider in advance what you will need when conducting research.</a:t>
            </a:r>
            <a:endParaRPr lang="en-US" sz="24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8755640" y="3797935"/>
            <a:ext cx="2619375" cy="2619375"/>
          </a:xfrm>
          <a:prstGeom prst="rect">
            <a:avLst/>
          </a:prstGeom>
        </p:spPr>
      </p:pic>
      <p:pic>
        <p:nvPicPr>
          <p:cNvPr id="8" name="Picture 7"/>
          <p:cNvPicPr>
            <a:picLocks noChangeAspect="1"/>
          </p:cNvPicPr>
          <p:nvPr/>
        </p:nvPicPr>
        <p:blipFill>
          <a:blip r:embed="rId6"/>
          <a:stretch>
            <a:fillRect/>
          </a:stretch>
        </p:blipFill>
        <p:spPr>
          <a:xfrm>
            <a:off x="8755640" y="1563370"/>
            <a:ext cx="2409825" cy="1895475"/>
          </a:xfrm>
          <a:prstGeom prst="rect">
            <a:avLst/>
          </a:prstGeom>
        </p:spPr>
      </p:pic>
      <p:pic>
        <p:nvPicPr>
          <p:cNvPr id="10" name="Picture 9"/>
          <p:cNvPicPr>
            <a:picLocks noChangeAspect="1"/>
          </p:cNvPicPr>
          <p:nvPr/>
        </p:nvPicPr>
        <p:blipFill>
          <a:blip r:embed="rId7"/>
          <a:stretch>
            <a:fillRect/>
          </a:stretch>
        </p:blipFill>
        <p:spPr>
          <a:xfrm>
            <a:off x="304799" y="3035934"/>
            <a:ext cx="1440871" cy="1440871"/>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8526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 Protective Equipment</a:t>
            </a:r>
            <a:endParaRPr lang="en-US" dirty="0"/>
          </a:p>
        </p:txBody>
      </p:sp>
      <p:sp>
        <p:nvSpPr>
          <p:cNvPr id="3" name="Content Placeholder 2"/>
          <p:cNvSpPr>
            <a:spLocks noGrp="1"/>
          </p:cNvSpPr>
          <p:nvPr>
            <p:ph idx="1"/>
          </p:nvPr>
        </p:nvSpPr>
        <p:spPr>
          <a:xfrm>
            <a:off x="789709" y="1469390"/>
            <a:ext cx="10573789" cy="3284552"/>
          </a:xfrm>
        </p:spPr>
        <p:txBody>
          <a:bodyPr>
            <a:normAutofit fontScale="92500" lnSpcReduction="20000"/>
          </a:bodyPr>
          <a:lstStyle/>
          <a:p>
            <a:r>
              <a:rPr lang="en-US" sz="2800" dirty="0" smtClean="0"/>
              <a:t>In order to be able to rely on your equipment, you must take care of it. </a:t>
            </a:r>
          </a:p>
          <a:p>
            <a:pPr lvl="0">
              <a:buClr>
                <a:prstClr val="white">
                  <a:lumMod val="65000"/>
                </a:prstClr>
              </a:buClr>
            </a:pPr>
            <a:r>
              <a:rPr lang="en-US" sz="2800" dirty="0">
                <a:solidFill>
                  <a:prstClr val="white"/>
                </a:solidFill>
              </a:rPr>
              <a:t>Keep PPE clean and disinfected. </a:t>
            </a:r>
            <a:r>
              <a:rPr lang="en-US" sz="2800" dirty="0" smtClean="0"/>
              <a:t>It should be cleaned before and after use when possible.</a:t>
            </a:r>
          </a:p>
          <a:p>
            <a:pPr lvl="0">
              <a:buClr>
                <a:prstClr val="white">
                  <a:lumMod val="65000"/>
                </a:prstClr>
              </a:buClr>
            </a:pPr>
            <a:r>
              <a:rPr lang="en-US" sz="2800" dirty="0" smtClean="0"/>
              <a:t>Proper maintenance can not only extend the life of the equipment, but also keep cost down.  Keeping the cost down on the Personal Protective Equipment can help to better allocate the money toward larger equipment needed for research.</a:t>
            </a:r>
          </a:p>
          <a:p>
            <a:pPr marL="0" indent="0">
              <a:buNone/>
            </a:pPr>
            <a:endParaRPr lang="en-US" sz="2800" dirty="0"/>
          </a:p>
          <a:p>
            <a:endParaRPr lang="en-US" sz="24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5" name="Picture 4"/>
          <p:cNvPicPr>
            <a:picLocks noChangeAspect="1"/>
          </p:cNvPicPr>
          <p:nvPr/>
        </p:nvPicPr>
        <p:blipFill>
          <a:blip r:embed="rId5"/>
          <a:stretch>
            <a:fillRect/>
          </a:stretch>
        </p:blipFill>
        <p:spPr>
          <a:xfrm>
            <a:off x="8839200" y="4696792"/>
            <a:ext cx="2286000" cy="1524000"/>
          </a:xfrm>
          <a:prstGeom prst="rect">
            <a:avLst/>
          </a:prstGeom>
        </p:spPr>
      </p:pic>
      <p:pic>
        <p:nvPicPr>
          <p:cNvPr id="6" name="Picture 5"/>
          <p:cNvPicPr>
            <a:picLocks noChangeAspect="1"/>
          </p:cNvPicPr>
          <p:nvPr/>
        </p:nvPicPr>
        <p:blipFill>
          <a:blip r:embed="rId6"/>
          <a:stretch>
            <a:fillRect/>
          </a:stretch>
        </p:blipFill>
        <p:spPr>
          <a:xfrm>
            <a:off x="1828800" y="4888317"/>
            <a:ext cx="1524000" cy="1295400"/>
          </a:xfrm>
          <a:prstGeom prst="rect">
            <a:avLst/>
          </a:prstGeom>
        </p:spPr>
      </p:pic>
      <p:pic>
        <p:nvPicPr>
          <p:cNvPr id="9" name="Picture 8"/>
          <p:cNvPicPr>
            <a:picLocks noChangeAspect="1"/>
          </p:cNvPicPr>
          <p:nvPr/>
        </p:nvPicPr>
        <p:blipFill>
          <a:blip r:embed="rId7"/>
          <a:stretch>
            <a:fillRect/>
          </a:stretch>
        </p:blipFill>
        <p:spPr>
          <a:xfrm>
            <a:off x="5419725" y="4782517"/>
            <a:ext cx="1352550" cy="135255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7866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Sharp?</a:t>
            </a:r>
            <a:endParaRPr lang="en-US" dirty="0"/>
          </a:p>
        </p:txBody>
      </p:sp>
      <p:pic>
        <p:nvPicPr>
          <p:cNvPr id="5" name="Content Placeholder 4"/>
          <p:cNvPicPr>
            <a:picLocks noGrp="1" noChangeAspect="1"/>
          </p:cNvPicPr>
          <p:nvPr>
            <p:ph idx="1"/>
          </p:nvPr>
        </p:nvPicPr>
        <p:blipFill>
          <a:blip r:embed="rId4"/>
          <a:stretch>
            <a:fillRect/>
          </a:stretch>
        </p:blipFill>
        <p:spPr>
          <a:xfrm>
            <a:off x="1110626" y="1841354"/>
            <a:ext cx="2207492" cy="1241714"/>
          </a:xfrm>
          <a:prstGeom prst="rect">
            <a:avLst/>
          </a:prstGeom>
        </p:spPr>
      </p:pic>
      <p:pic>
        <p:nvPicPr>
          <p:cNvPr id="4" name="Picture 3"/>
          <p:cNvPicPr>
            <a:picLocks noChangeAspect="1"/>
          </p:cNvPicPr>
          <p:nvPr/>
        </p:nvPicPr>
        <p:blipFill>
          <a:blip r:embed="rId5"/>
          <a:stretch>
            <a:fillRect/>
          </a:stretch>
        </p:blipFill>
        <p:spPr>
          <a:xfrm>
            <a:off x="10558223" y="170829"/>
            <a:ext cx="1133954" cy="1298561"/>
          </a:xfrm>
          <a:prstGeom prst="rect">
            <a:avLst/>
          </a:prstGeom>
        </p:spPr>
      </p:pic>
      <p:pic>
        <p:nvPicPr>
          <p:cNvPr id="6" name="Picture 5"/>
          <p:cNvPicPr>
            <a:picLocks noChangeAspect="1"/>
          </p:cNvPicPr>
          <p:nvPr/>
        </p:nvPicPr>
        <p:blipFill>
          <a:blip r:embed="rId6"/>
          <a:stretch>
            <a:fillRect/>
          </a:stretch>
        </p:blipFill>
        <p:spPr>
          <a:xfrm>
            <a:off x="4846303" y="1841354"/>
            <a:ext cx="2373648" cy="1761692"/>
          </a:xfrm>
          <a:prstGeom prst="rect">
            <a:avLst/>
          </a:prstGeom>
        </p:spPr>
      </p:pic>
      <p:pic>
        <p:nvPicPr>
          <p:cNvPr id="7" name="Picture 6"/>
          <p:cNvPicPr>
            <a:picLocks noChangeAspect="1"/>
          </p:cNvPicPr>
          <p:nvPr/>
        </p:nvPicPr>
        <p:blipFill>
          <a:blip r:embed="rId7"/>
          <a:stretch>
            <a:fillRect/>
          </a:stretch>
        </p:blipFill>
        <p:spPr>
          <a:xfrm>
            <a:off x="4723440" y="4162104"/>
            <a:ext cx="2619375" cy="1743075"/>
          </a:xfrm>
          <a:prstGeom prst="rect">
            <a:avLst/>
          </a:prstGeom>
        </p:spPr>
      </p:pic>
      <p:pic>
        <p:nvPicPr>
          <p:cNvPr id="9" name="Picture 8"/>
          <p:cNvPicPr>
            <a:picLocks noChangeAspect="1"/>
          </p:cNvPicPr>
          <p:nvPr/>
        </p:nvPicPr>
        <p:blipFill>
          <a:blip r:embed="rId8"/>
          <a:stretch>
            <a:fillRect/>
          </a:stretch>
        </p:blipFill>
        <p:spPr>
          <a:xfrm>
            <a:off x="8982074" y="1650637"/>
            <a:ext cx="2143125" cy="2143125"/>
          </a:xfrm>
          <a:prstGeom prst="rect">
            <a:avLst/>
          </a:prstGeom>
        </p:spPr>
      </p:pic>
      <p:pic>
        <p:nvPicPr>
          <p:cNvPr id="10" name="Picture 9"/>
          <p:cNvPicPr>
            <a:picLocks noChangeAspect="1"/>
          </p:cNvPicPr>
          <p:nvPr/>
        </p:nvPicPr>
        <p:blipFill>
          <a:blip r:embed="rId9"/>
          <a:stretch>
            <a:fillRect/>
          </a:stretch>
        </p:blipFill>
        <p:spPr>
          <a:xfrm>
            <a:off x="9148762" y="4705029"/>
            <a:ext cx="1809750" cy="1200150"/>
          </a:xfrm>
          <a:prstGeom prst="rect">
            <a:avLst/>
          </a:prstGeom>
        </p:spPr>
      </p:pic>
      <p:pic>
        <p:nvPicPr>
          <p:cNvPr id="11" name="Picture 10"/>
          <p:cNvPicPr>
            <a:picLocks noChangeAspect="1"/>
          </p:cNvPicPr>
          <p:nvPr/>
        </p:nvPicPr>
        <p:blipFill>
          <a:blip r:embed="rId10"/>
          <a:stretch>
            <a:fillRect/>
          </a:stretch>
        </p:blipFill>
        <p:spPr>
          <a:xfrm>
            <a:off x="947547" y="4285928"/>
            <a:ext cx="2533650" cy="1495425"/>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98185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Sharps</a:t>
            </a:r>
            <a:endParaRPr lang="en-US" dirty="0"/>
          </a:p>
        </p:txBody>
      </p:sp>
      <p:sp>
        <p:nvSpPr>
          <p:cNvPr id="3" name="Content Placeholder 2"/>
          <p:cNvSpPr>
            <a:spLocks noGrp="1"/>
          </p:cNvSpPr>
          <p:nvPr>
            <p:ph idx="1"/>
          </p:nvPr>
        </p:nvSpPr>
        <p:spPr>
          <a:xfrm>
            <a:off x="789709" y="1469390"/>
            <a:ext cx="10573789" cy="3284552"/>
          </a:xfrm>
        </p:spPr>
        <p:txBody>
          <a:bodyPr>
            <a:normAutofit/>
          </a:bodyPr>
          <a:lstStyle/>
          <a:p>
            <a:r>
              <a:rPr lang="en-US" sz="2800" dirty="0" smtClean="0"/>
              <a:t>A sharp is defined as any instrument, tool, or item that has rigid, acute edges, protuberances or corners capable of cutting, piercing, ripping or puncturing such as </a:t>
            </a:r>
            <a:r>
              <a:rPr lang="en-US" sz="2800" u="sng" dirty="0" smtClean="0"/>
              <a:t>syringes</a:t>
            </a:r>
            <a:r>
              <a:rPr lang="en-US" sz="2800" dirty="0" smtClean="0"/>
              <a:t>, </a:t>
            </a:r>
            <a:r>
              <a:rPr lang="en-US" sz="2800" u="sng" dirty="0" smtClean="0"/>
              <a:t>blades</a:t>
            </a:r>
            <a:r>
              <a:rPr lang="en-US" sz="2800" dirty="0" smtClean="0"/>
              <a:t> and </a:t>
            </a:r>
            <a:r>
              <a:rPr lang="en-US" sz="2800" u="sng" dirty="0" smtClean="0"/>
              <a:t>broken glass</a:t>
            </a:r>
            <a:r>
              <a:rPr lang="en-US" sz="2800" dirty="0" smtClean="0"/>
              <a:t>.  Items that have the </a:t>
            </a:r>
            <a:r>
              <a:rPr lang="en-US" sz="2800" u="sng" dirty="0" smtClean="0"/>
              <a:t>potential</a:t>
            </a:r>
            <a:r>
              <a:rPr lang="en-US" sz="2800" dirty="0" smtClean="0"/>
              <a:t> for shattering or breaking are also considered sharps.</a:t>
            </a:r>
          </a:p>
          <a:p>
            <a:pPr marL="0" indent="0">
              <a:buNone/>
            </a:pPr>
            <a:endParaRPr lang="en-US" sz="2800" dirty="0"/>
          </a:p>
          <a:p>
            <a:endParaRPr lang="en-US" sz="24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7" name="Picture 6"/>
          <p:cNvPicPr>
            <a:picLocks noChangeAspect="1"/>
          </p:cNvPicPr>
          <p:nvPr/>
        </p:nvPicPr>
        <p:blipFill>
          <a:blip r:embed="rId5"/>
          <a:stretch>
            <a:fillRect/>
          </a:stretch>
        </p:blipFill>
        <p:spPr>
          <a:xfrm>
            <a:off x="5029107" y="4075428"/>
            <a:ext cx="2133785" cy="1847248"/>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921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Sharps</a:t>
            </a:r>
            <a:endParaRPr lang="en-US" dirty="0"/>
          </a:p>
        </p:txBody>
      </p:sp>
      <p:sp>
        <p:nvSpPr>
          <p:cNvPr id="3" name="Content Placeholder 2"/>
          <p:cNvSpPr>
            <a:spLocks noGrp="1"/>
          </p:cNvSpPr>
          <p:nvPr>
            <p:ph idx="1"/>
          </p:nvPr>
        </p:nvSpPr>
        <p:spPr/>
        <p:txBody>
          <a:bodyPr>
            <a:normAutofit/>
          </a:bodyPr>
          <a:lstStyle/>
          <a:p>
            <a:r>
              <a:rPr lang="en-US" sz="2400" dirty="0" smtClean="0"/>
              <a:t>When using a sharp there is a risk of being cut by the object and possible infection occurring depending on what the sharp was used for.</a:t>
            </a:r>
          </a:p>
          <a:p>
            <a:r>
              <a:rPr lang="en-US" sz="2400" dirty="0" smtClean="0"/>
              <a:t>If hypodermic needles are used, special precautions must be taken to reduce the risk of a </a:t>
            </a:r>
            <a:r>
              <a:rPr lang="en-US" sz="2400" dirty="0" err="1" smtClean="0"/>
              <a:t>needlestick</a:t>
            </a:r>
            <a:r>
              <a:rPr lang="en-US" sz="2400" dirty="0" smtClean="0"/>
              <a:t>.  After use of the needle </a:t>
            </a:r>
            <a:r>
              <a:rPr lang="en-US" sz="2400" b="1" u="sng" dirty="0" smtClean="0"/>
              <a:t>DO NOT RECAP</a:t>
            </a:r>
            <a:r>
              <a:rPr lang="en-US" sz="2400" dirty="0" smtClean="0"/>
              <a:t>, place the needle directly in the sharp container</a:t>
            </a:r>
            <a:endParaRPr lang="en-US" sz="24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5" name="Picture 4"/>
          <p:cNvPicPr>
            <a:picLocks noChangeAspect="1"/>
          </p:cNvPicPr>
          <p:nvPr/>
        </p:nvPicPr>
        <p:blipFill>
          <a:blip r:embed="rId5"/>
          <a:stretch>
            <a:fillRect/>
          </a:stretch>
        </p:blipFill>
        <p:spPr>
          <a:xfrm>
            <a:off x="7883732" y="4154904"/>
            <a:ext cx="1329043" cy="1707028"/>
          </a:xfrm>
          <a:prstGeom prst="rect">
            <a:avLst/>
          </a:prstGeom>
        </p:spPr>
      </p:pic>
      <p:pic>
        <p:nvPicPr>
          <p:cNvPr id="7" name="Picture 6"/>
          <p:cNvPicPr>
            <a:picLocks noChangeAspect="1"/>
          </p:cNvPicPr>
          <p:nvPr/>
        </p:nvPicPr>
        <p:blipFill>
          <a:blip r:embed="rId6"/>
          <a:stretch>
            <a:fillRect/>
          </a:stretch>
        </p:blipFill>
        <p:spPr>
          <a:xfrm>
            <a:off x="2244002" y="4154904"/>
            <a:ext cx="2466975" cy="184785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218904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Sharps Disposal</a:t>
            </a:r>
            <a:endParaRPr lang="en-US" dirty="0"/>
          </a:p>
        </p:txBody>
      </p:sp>
      <p:sp>
        <p:nvSpPr>
          <p:cNvPr id="3" name="Content Placeholder 2"/>
          <p:cNvSpPr>
            <a:spLocks noGrp="1"/>
          </p:cNvSpPr>
          <p:nvPr>
            <p:ph idx="1"/>
          </p:nvPr>
        </p:nvSpPr>
        <p:spPr/>
        <p:txBody>
          <a:bodyPr>
            <a:normAutofit/>
          </a:bodyPr>
          <a:lstStyle/>
          <a:p>
            <a:r>
              <a:rPr lang="en-US" sz="2400" dirty="0" smtClean="0"/>
              <a:t>A sharps disposal container must meet the following standards:</a:t>
            </a:r>
          </a:p>
          <a:p>
            <a:pPr lvl="1">
              <a:buFont typeface="Wingdings" panose="05000000000000000000" pitchFamily="2" charset="2"/>
              <a:buChar char="ü"/>
            </a:pPr>
            <a:r>
              <a:rPr lang="en-US" dirty="0" smtClean="0"/>
              <a:t>Rigid</a:t>
            </a:r>
            <a:endParaRPr lang="en-US" dirty="0"/>
          </a:p>
          <a:p>
            <a:pPr lvl="1">
              <a:buFont typeface="Wingdings" panose="05000000000000000000" pitchFamily="2" charset="2"/>
              <a:buChar char="ü"/>
            </a:pPr>
            <a:r>
              <a:rPr lang="en-US" dirty="0" smtClean="0"/>
              <a:t>Non breakable and puncture resistant</a:t>
            </a:r>
          </a:p>
          <a:p>
            <a:pPr lvl="1">
              <a:buFont typeface="Wingdings" panose="05000000000000000000" pitchFamily="2" charset="2"/>
              <a:buChar char="ü"/>
            </a:pPr>
            <a:r>
              <a:rPr lang="en-US" dirty="0" smtClean="0"/>
              <a:t>Impervious to moisture and leak proof</a:t>
            </a:r>
          </a:p>
          <a:p>
            <a:pPr lvl="1">
              <a:buFont typeface="Wingdings" panose="05000000000000000000" pitchFamily="2" charset="2"/>
              <a:buChar char="ü"/>
            </a:pPr>
            <a:r>
              <a:rPr lang="en-US" dirty="0" smtClean="0"/>
              <a:t>Have a self-closing lid</a:t>
            </a:r>
          </a:p>
          <a:p>
            <a:pPr lvl="1">
              <a:buFont typeface="Wingdings" panose="05000000000000000000" pitchFamily="2" charset="2"/>
              <a:buChar char="ü"/>
            </a:pPr>
            <a:r>
              <a:rPr lang="en-US" dirty="0" smtClean="0"/>
              <a:t>Labeled “sharps only” and “No infectious syringes” unless it is specifically for that purpose.</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1578253" y="5088267"/>
            <a:ext cx="1304657" cy="1329043"/>
          </a:xfrm>
          <a:prstGeom prst="rect">
            <a:avLst/>
          </a:prstGeom>
        </p:spPr>
      </p:pic>
      <p:pic>
        <p:nvPicPr>
          <p:cNvPr id="8" name="Picture 7"/>
          <p:cNvPicPr>
            <a:picLocks noChangeAspect="1"/>
          </p:cNvPicPr>
          <p:nvPr/>
        </p:nvPicPr>
        <p:blipFill>
          <a:blip r:embed="rId6"/>
          <a:stretch>
            <a:fillRect/>
          </a:stretch>
        </p:blipFill>
        <p:spPr>
          <a:xfrm>
            <a:off x="4128350" y="4977908"/>
            <a:ext cx="987638" cy="1481456"/>
          </a:xfrm>
          <a:prstGeom prst="rect">
            <a:avLst/>
          </a:prstGeom>
        </p:spPr>
      </p:pic>
      <p:pic>
        <p:nvPicPr>
          <p:cNvPr id="9" name="Picture 8"/>
          <p:cNvPicPr>
            <a:picLocks noChangeAspect="1"/>
          </p:cNvPicPr>
          <p:nvPr/>
        </p:nvPicPr>
        <p:blipFill>
          <a:blip r:embed="rId7"/>
          <a:stretch>
            <a:fillRect/>
          </a:stretch>
        </p:blipFill>
        <p:spPr>
          <a:xfrm>
            <a:off x="9486701" y="5043803"/>
            <a:ext cx="1310025" cy="1373507"/>
          </a:xfrm>
          <a:prstGeom prst="rect">
            <a:avLst/>
          </a:prstGeom>
        </p:spPr>
      </p:pic>
      <p:pic>
        <p:nvPicPr>
          <p:cNvPr id="10" name="Picture 9"/>
          <p:cNvPicPr>
            <a:picLocks noChangeAspect="1"/>
          </p:cNvPicPr>
          <p:nvPr/>
        </p:nvPicPr>
        <p:blipFill>
          <a:blip r:embed="rId8"/>
          <a:stretch>
            <a:fillRect/>
          </a:stretch>
        </p:blipFill>
        <p:spPr>
          <a:xfrm>
            <a:off x="6361428" y="4822534"/>
            <a:ext cx="1879833" cy="1594776"/>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98510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Sharps Disposal</a:t>
            </a:r>
            <a:endParaRPr lang="en-US" dirty="0"/>
          </a:p>
        </p:txBody>
      </p:sp>
      <p:sp>
        <p:nvSpPr>
          <p:cNvPr id="3" name="Content Placeholder 2"/>
          <p:cNvSpPr>
            <a:spLocks noGrp="1"/>
          </p:cNvSpPr>
          <p:nvPr>
            <p:ph idx="1"/>
          </p:nvPr>
        </p:nvSpPr>
        <p:spPr>
          <a:xfrm>
            <a:off x="1066800" y="1714500"/>
            <a:ext cx="8147156" cy="4457700"/>
          </a:xfrm>
        </p:spPr>
        <p:txBody>
          <a:bodyPr>
            <a:normAutofit/>
          </a:bodyPr>
          <a:lstStyle/>
          <a:p>
            <a:r>
              <a:rPr lang="en-US" sz="2400" dirty="0" err="1" smtClean="0"/>
              <a:t>Biohazardous</a:t>
            </a:r>
            <a:r>
              <a:rPr lang="en-US" sz="2400" dirty="0" smtClean="0"/>
              <a:t>/infectious sharps, including syringes, needles, and blades that are not contaminated with chemicals or radioactive materials, must be placed in a </a:t>
            </a:r>
            <a:r>
              <a:rPr lang="en-US" sz="2400" b="1" u="sng" dirty="0" smtClean="0"/>
              <a:t>red</a:t>
            </a:r>
            <a:r>
              <a:rPr lang="en-US" sz="2400" dirty="0" smtClean="0"/>
              <a:t> container labeled sharps with a biohazard symbol and the word biohazard.</a:t>
            </a:r>
          </a:p>
          <a:p>
            <a:r>
              <a:rPr lang="en-US" sz="2400" dirty="0" smtClean="0"/>
              <a:t>Non-contaminated serological pipettes and pipette tips can be discarded in a sharps box for broken glass.</a:t>
            </a:r>
          </a:p>
          <a:p>
            <a:pPr lvl="1">
              <a:buFont typeface="Wingdings" panose="05000000000000000000" pitchFamily="2" charset="2"/>
              <a:buChar char="ü"/>
            </a:pPr>
            <a:endParaRPr lang="en-US" dirty="0" smtClean="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11" name="Picture 10"/>
          <p:cNvPicPr>
            <a:picLocks noChangeAspect="1"/>
          </p:cNvPicPr>
          <p:nvPr/>
        </p:nvPicPr>
        <p:blipFill>
          <a:blip r:embed="rId5"/>
          <a:stretch>
            <a:fillRect/>
          </a:stretch>
        </p:blipFill>
        <p:spPr>
          <a:xfrm>
            <a:off x="9213956" y="4029584"/>
            <a:ext cx="2097206" cy="2188654"/>
          </a:xfrm>
          <a:prstGeom prst="rect">
            <a:avLst/>
          </a:prstGeom>
        </p:spPr>
      </p:pic>
      <p:pic>
        <p:nvPicPr>
          <p:cNvPr id="13" name="Audio 1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5495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Sharps Disposal</a:t>
            </a:r>
            <a:endParaRPr lang="en-US" dirty="0"/>
          </a:p>
        </p:txBody>
      </p:sp>
      <p:sp>
        <p:nvSpPr>
          <p:cNvPr id="3" name="Content Placeholder 2"/>
          <p:cNvSpPr>
            <a:spLocks noGrp="1"/>
          </p:cNvSpPr>
          <p:nvPr>
            <p:ph idx="1"/>
          </p:nvPr>
        </p:nvSpPr>
        <p:spPr/>
        <p:txBody>
          <a:bodyPr>
            <a:normAutofit/>
          </a:bodyPr>
          <a:lstStyle/>
          <a:p>
            <a:r>
              <a:rPr lang="en-US" sz="2400" dirty="0" smtClean="0"/>
              <a:t>Sharps containers </a:t>
            </a:r>
            <a:r>
              <a:rPr lang="en-US" sz="2400" b="1" u="sng" dirty="0" smtClean="0"/>
              <a:t>MUST NOT</a:t>
            </a:r>
            <a:r>
              <a:rPr lang="en-US" sz="2400" dirty="0" smtClean="0"/>
              <a:t>:</a:t>
            </a:r>
          </a:p>
          <a:p>
            <a:pPr lvl="2">
              <a:buFont typeface="Wingdings" panose="05000000000000000000" pitchFamily="2" charset="2"/>
              <a:buChar char="ü"/>
            </a:pPr>
            <a:r>
              <a:rPr lang="en-US" sz="2400" dirty="0" smtClean="0"/>
              <a:t>Be filled greater than 2/3 full.</a:t>
            </a:r>
          </a:p>
          <a:p>
            <a:pPr lvl="2">
              <a:buFont typeface="Wingdings" panose="05000000000000000000" pitchFamily="2" charset="2"/>
              <a:buChar char="ü"/>
            </a:pPr>
            <a:r>
              <a:rPr lang="en-US" sz="2400" dirty="0" smtClean="0"/>
              <a:t>Be discarded in the regular trash unless they are not contaminated.</a:t>
            </a:r>
          </a:p>
          <a:p>
            <a:pPr lvl="2">
              <a:buFont typeface="Wingdings" panose="05000000000000000000" pitchFamily="2" charset="2"/>
              <a:buChar char="ü"/>
            </a:pPr>
            <a:r>
              <a:rPr lang="en-US" sz="2400" dirty="0" smtClean="0"/>
              <a:t>Contain free liquids, such as full culture tubes or filled syringes.</a:t>
            </a:r>
          </a:p>
          <a:p>
            <a:r>
              <a:rPr lang="en-US" sz="2400" dirty="0" smtClean="0"/>
              <a:t>Sharps containers </a:t>
            </a:r>
            <a:r>
              <a:rPr lang="en-US" sz="2400" b="1" u="sng" dirty="0" smtClean="0"/>
              <a:t>MUST BE</a:t>
            </a:r>
            <a:r>
              <a:rPr lang="en-US" sz="2400" dirty="0" smtClean="0"/>
              <a:t>:</a:t>
            </a:r>
          </a:p>
          <a:p>
            <a:pPr lvl="2">
              <a:buFont typeface="Wingdings" panose="05000000000000000000" pitchFamily="2" charset="2"/>
              <a:buChar char="ü"/>
            </a:pPr>
            <a:r>
              <a:rPr lang="en-US" sz="2400" dirty="0" smtClean="0"/>
              <a:t>Stored where waste is generated.</a:t>
            </a:r>
          </a:p>
          <a:p>
            <a:pPr lvl="2">
              <a:buFont typeface="Wingdings" panose="05000000000000000000" pitchFamily="2" charset="2"/>
              <a:buChar char="ü"/>
            </a:pPr>
            <a:r>
              <a:rPr lang="en-US" sz="2400" dirty="0" smtClean="0"/>
              <a:t>Segregated from other waste.</a:t>
            </a:r>
          </a:p>
          <a:p>
            <a:pPr lvl="2">
              <a:buFont typeface="Wingdings" panose="05000000000000000000" pitchFamily="2" charset="2"/>
              <a:buChar char="ü"/>
            </a:pPr>
            <a:endParaRPr lang="en-US" b="1" u="sng"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6" name="Picture 5"/>
          <p:cNvPicPr>
            <a:picLocks noChangeAspect="1"/>
          </p:cNvPicPr>
          <p:nvPr/>
        </p:nvPicPr>
        <p:blipFill>
          <a:blip r:embed="rId5"/>
          <a:stretch>
            <a:fillRect/>
          </a:stretch>
        </p:blipFill>
        <p:spPr>
          <a:xfrm>
            <a:off x="9052214" y="4392766"/>
            <a:ext cx="2072986" cy="1779434"/>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56472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4"/>
          <a:stretch>
            <a:fillRect/>
          </a:stretch>
        </p:blipFill>
        <p:spPr>
          <a:xfrm>
            <a:off x="7262152" y="1781599"/>
            <a:ext cx="4533767" cy="4075737"/>
          </a:xfrm>
          <a:prstGeom prst="rect">
            <a:avLst/>
          </a:prstGeom>
        </p:spPr>
      </p:pic>
      <p:sp>
        <p:nvSpPr>
          <p:cNvPr id="2" name="Title 1"/>
          <p:cNvSpPr>
            <a:spLocks noGrp="1"/>
          </p:cNvSpPr>
          <p:nvPr>
            <p:ph type="title"/>
          </p:nvPr>
        </p:nvSpPr>
        <p:spPr/>
        <p:txBody>
          <a:bodyPr/>
          <a:lstStyle/>
          <a:p>
            <a:r>
              <a:rPr lang="en-US" dirty="0" smtClean="0"/>
              <a:t>Sharps Disposal</a:t>
            </a:r>
            <a:endParaRPr lang="en-US" dirty="0"/>
          </a:p>
        </p:txBody>
      </p:sp>
      <p:pic>
        <p:nvPicPr>
          <p:cNvPr id="4" name="Picture 3"/>
          <p:cNvPicPr>
            <a:picLocks noChangeAspect="1"/>
          </p:cNvPicPr>
          <p:nvPr/>
        </p:nvPicPr>
        <p:blipFill>
          <a:blip r:embed="rId5"/>
          <a:stretch>
            <a:fillRect/>
          </a:stretch>
        </p:blipFill>
        <p:spPr>
          <a:xfrm>
            <a:off x="10558223" y="170829"/>
            <a:ext cx="1133954" cy="1298561"/>
          </a:xfrm>
          <a:prstGeom prst="rect">
            <a:avLst/>
          </a:prstGeom>
        </p:spPr>
      </p:pic>
      <p:sp>
        <p:nvSpPr>
          <p:cNvPr id="7" name="Content Placeholder 6"/>
          <p:cNvSpPr>
            <a:spLocks noGrp="1"/>
          </p:cNvSpPr>
          <p:nvPr>
            <p:ph idx="1"/>
          </p:nvPr>
        </p:nvSpPr>
        <p:spPr>
          <a:xfrm>
            <a:off x="355269" y="1760538"/>
            <a:ext cx="6929887" cy="4457700"/>
          </a:xfrm>
        </p:spPr>
        <p:txBody>
          <a:bodyPr>
            <a:normAutofit fontScale="85000" lnSpcReduction="10000"/>
          </a:bodyPr>
          <a:lstStyle/>
          <a:p>
            <a:pPr marL="0" indent="0" algn="ctr">
              <a:buNone/>
            </a:pPr>
            <a:r>
              <a:rPr lang="en-US" sz="3500" dirty="0" smtClean="0">
                <a:solidFill>
                  <a:schemeClr val="accent2">
                    <a:lumMod val="75000"/>
                  </a:schemeClr>
                </a:solidFill>
              </a:rPr>
              <a:t>Who </a:t>
            </a:r>
            <a:r>
              <a:rPr lang="en-US" sz="3500" dirty="0" err="1" smtClean="0">
                <a:solidFill>
                  <a:schemeClr val="accent2">
                    <a:lumMod val="75000"/>
                  </a:schemeClr>
                </a:solidFill>
              </a:rPr>
              <a:t>ya</a:t>
            </a:r>
            <a:r>
              <a:rPr lang="en-US" sz="3500" dirty="0" smtClean="0">
                <a:solidFill>
                  <a:schemeClr val="accent2">
                    <a:lumMod val="75000"/>
                  </a:schemeClr>
                </a:solidFill>
              </a:rPr>
              <a:t> </a:t>
            </a:r>
            <a:r>
              <a:rPr lang="en-US" sz="3500" dirty="0" err="1" smtClean="0">
                <a:solidFill>
                  <a:schemeClr val="accent2">
                    <a:lumMod val="75000"/>
                  </a:schemeClr>
                </a:solidFill>
              </a:rPr>
              <a:t>gonna</a:t>
            </a:r>
            <a:r>
              <a:rPr lang="en-US" sz="3500" dirty="0" smtClean="0">
                <a:solidFill>
                  <a:schemeClr val="accent2">
                    <a:lumMod val="75000"/>
                  </a:schemeClr>
                </a:solidFill>
              </a:rPr>
              <a:t> call?</a:t>
            </a:r>
          </a:p>
          <a:p>
            <a:r>
              <a:rPr lang="en-US" sz="2400" dirty="0" smtClean="0">
                <a:solidFill>
                  <a:schemeClr val="accent2">
                    <a:lumMod val="75000"/>
                  </a:schemeClr>
                </a:solidFill>
              </a:rPr>
              <a:t>When the sharps container is 2/3 full it must be collected:</a:t>
            </a:r>
            <a:endParaRPr lang="en-US" sz="2400" dirty="0">
              <a:solidFill>
                <a:schemeClr val="accent2">
                  <a:lumMod val="75000"/>
                </a:schemeClr>
              </a:solidFill>
            </a:endParaRPr>
          </a:p>
          <a:p>
            <a:pPr lvl="1">
              <a:buFont typeface="Wingdings" panose="05000000000000000000" pitchFamily="2" charset="2"/>
              <a:buChar char="Ø"/>
            </a:pPr>
            <a:r>
              <a:rPr lang="en-US" sz="2400" dirty="0" smtClean="0">
                <a:solidFill>
                  <a:schemeClr val="accent2">
                    <a:lumMod val="75000"/>
                  </a:schemeClr>
                </a:solidFill>
              </a:rPr>
              <a:t>Sharps contaminated with chemical waste – Call EHS at (312) 567-3084</a:t>
            </a:r>
          </a:p>
          <a:p>
            <a:pPr lvl="1">
              <a:buFont typeface="Wingdings" panose="05000000000000000000" pitchFamily="2" charset="2"/>
              <a:buChar char="Ø"/>
            </a:pPr>
            <a:r>
              <a:rPr lang="en-US" sz="2400" dirty="0" smtClean="0">
                <a:solidFill>
                  <a:schemeClr val="accent2">
                    <a:lumMod val="75000"/>
                  </a:schemeClr>
                </a:solidFill>
              </a:rPr>
              <a:t>Sharps contaminated with </a:t>
            </a:r>
            <a:r>
              <a:rPr lang="en-US" sz="2400" dirty="0" err="1" smtClean="0">
                <a:solidFill>
                  <a:schemeClr val="accent2">
                    <a:lumMod val="75000"/>
                  </a:schemeClr>
                </a:solidFill>
              </a:rPr>
              <a:t>biohazardous</a:t>
            </a:r>
            <a:r>
              <a:rPr lang="en-US" sz="2400" dirty="0" smtClean="0">
                <a:solidFill>
                  <a:schemeClr val="accent2">
                    <a:lumMod val="75000"/>
                  </a:schemeClr>
                </a:solidFill>
              </a:rPr>
              <a:t>/infectious material – Call you supervisor</a:t>
            </a:r>
          </a:p>
          <a:p>
            <a:pPr lvl="1">
              <a:buFont typeface="Wingdings" panose="05000000000000000000" pitchFamily="2" charset="2"/>
              <a:buChar char="Ø"/>
            </a:pPr>
            <a:r>
              <a:rPr lang="en-US" sz="2400" dirty="0" smtClean="0">
                <a:solidFill>
                  <a:schemeClr val="accent2">
                    <a:lumMod val="75000"/>
                  </a:schemeClr>
                </a:solidFill>
              </a:rPr>
              <a:t>Non-contaminated sharps such as broken glass, razor blades, etc… - Create a Facilities Work </a:t>
            </a:r>
            <a:r>
              <a:rPr lang="en-US" sz="2400" dirty="0">
                <a:solidFill>
                  <a:schemeClr val="accent2">
                    <a:lumMod val="75000"/>
                  </a:schemeClr>
                </a:solidFill>
              </a:rPr>
              <a:t>R</a:t>
            </a:r>
            <a:r>
              <a:rPr lang="en-US" sz="2400" dirty="0" smtClean="0">
                <a:solidFill>
                  <a:schemeClr val="accent2">
                    <a:lumMod val="75000"/>
                  </a:schemeClr>
                </a:solidFill>
              </a:rPr>
              <a:t>equest </a:t>
            </a:r>
            <a:r>
              <a:rPr lang="en-US" sz="2400" dirty="0">
                <a:solidFill>
                  <a:schemeClr val="accent2">
                    <a:lumMod val="75000"/>
                  </a:schemeClr>
                </a:solidFill>
              </a:rPr>
              <a:t>O</a:t>
            </a:r>
            <a:r>
              <a:rPr lang="en-US" sz="2400" dirty="0" smtClean="0">
                <a:solidFill>
                  <a:schemeClr val="accent2">
                    <a:lumMod val="75000"/>
                  </a:schemeClr>
                </a:solidFill>
              </a:rPr>
              <a:t>rder using FAMIS </a:t>
            </a:r>
          </a:p>
          <a:p>
            <a:pPr lvl="1">
              <a:buFont typeface="Wingdings" panose="05000000000000000000" pitchFamily="2" charset="2"/>
              <a:buChar char="Ø"/>
            </a:pPr>
            <a:r>
              <a:rPr lang="en-US" sz="2400" dirty="0" smtClean="0">
                <a:solidFill>
                  <a:schemeClr val="accent2">
                    <a:lumMod val="75000"/>
                  </a:schemeClr>
                </a:solidFill>
              </a:rPr>
              <a:t>Sharps contaminated with radiation – Call the radiation safety officer at (847) 965-1999</a:t>
            </a:r>
            <a:endParaRPr lang="en-US" sz="2400" dirty="0">
              <a:solidFill>
                <a:schemeClr val="accent2">
                  <a:lumMod val="75000"/>
                </a:schemeClr>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2904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Agency Information</a:t>
            </a:r>
            <a:endParaRPr lang="en-US" dirty="0"/>
          </a:p>
        </p:txBody>
      </p:sp>
      <p:sp>
        <p:nvSpPr>
          <p:cNvPr id="3" name="Content Placeholder 2"/>
          <p:cNvSpPr>
            <a:spLocks noGrp="1"/>
          </p:cNvSpPr>
          <p:nvPr>
            <p:ph idx="1"/>
          </p:nvPr>
        </p:nvSpPr>
        <p:spPr/>
        <p:txBody>
          <a:bodyPr>
            <a:normAutofit/>
          </a:bodyPr>
          <a:lstStyle/>
          <a:p>
            <a:pPr lvl="1"/>
            <a:r>
              <a:rPr lang="en-US" sz="4000" dirty="0" smtClean="0">
                <a:solidFill>
                  <a:schemeClr val="accent3">
                    <a:lumMod val="60000"/>
                    <a:lumOff val="40000"/>
                  </a:schemeClr>
                </a:solidFill>
              </a:rPr>
              <a:t>American Conference of Governmental Industrial Hygienists (ACGIH)</a:t>
            </a:r>
          </a:p>
          <a:p>
            <a:pPr lvl="2"/>
            <a:r>
              <a:rPr lang="en-US" sz="3200" dirty="0" smtClean="0"/>
              <a:t>ACGIH annually develops Threshold Limit Values (TLV), Biological Exposure Indices (BEI), and 8 hour Time Weighted Averages (TWA).  </a:t>
            </a:r>
          </a:p>
          <a:p>
            <a:pPr lvl="2"/>
            <a:r>
              <a:rPr lang="en-US" sz="3200" dirty="0" smtClean="0"/>
              <a:t>These are legally enforceable.</a:t>
            </a:r>
          </a:p>
        </p:txBody>
      </p:sp>
      <p:pic>
        <p:nvPicPr>
          <p:cNvPr id="4" name="Picture 5"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9256" y="173990"/>
            <a:ext cx="1131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5"/>
          <a:stretch>
            <a:fillRect/>
          </a:stretch>
        </p:blipFill>
        <p:spPr>
          <a:xfrm>
            <a:off x="8126741" y="4565844"/>
            <a:ext cx="2432515" cy="1383912"/>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128451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Sharps Disposal</a:t>
            </a:r>
            <a:endParaRPr lang="en-US"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3" name="Picture 2"/>
          <p:cNvPicPr>
            <a:picLocks noChangeAspect="1"/>
          </p:cNvPicPr>
          <p:nvPr/>
        </p:nvPicPr>
        <p:blipFill>
          <a:blip r:embed="rId5"/>
          <a:stretch>
            <a:fillRect/>
          </a:stretch>
        </p:blipFill>
        <p:spPr>
          <a:xfrm>
            <a:off x="1428069" y="1469390"/>
            <a:ext cx="9335861" cy="5228083"/>
          </a:xfrm>
          <a:prstGeom prst="rect">
            <a:avLst/>
          </a:prstGeom>
        </p:spPr>
      </p:pic>
      <p:sp>
        <p:nvSpPr>
          <p:cNvPr id="7" name="Content Placeholder 6"/>
          <p:cNvSpPr>
            <a:spLocks noGrp="1"/>
          </p:cNvSpPr>
          <p:nvPr>
            <p:ph idx="1"/>
          </p:nvPr>
        </p:nvSpPr>
        <p:spPr/>
        <p:txBody>
          <a:bodyPr>
            <a:normAutofit fontScale="85000" lnSpcReduction="10000"/>
          </a:bodyPr>
          <a:lstStyle/>
          <a:p>
            <a:pPr marL="0" indent="0" algn="ctr">
              <a:buNone/>
            </a:pPr>
            <a:r>
              <a:rPr lang="en-US" sz="3200" dirty="0" smtClean="0"/>
              <a:t>If it Don’t look good!</a:t>
            </a:r>
          </a:p>
          <a:p>
            <a:r>
              <a:rPr lang="en-US" sz="3200" dirty="0" smtClean="0">
                <a:solidFill>
                  <a:srgbClr val="FF00FF"/>
                </a:solidFill>
              </a:rPr>
              <a:t>If an injury occurs as a result of a sharps accident, it must be recorded with an accident investigation form.  This form is available on-line through the IIT web site.  The main purpose of the form is for risk assessment and documentation.  This will help others avoid repeating the same type of injury.</a:t>
            </a:r>
          </a:p>
          <a:p>
            <a:r>
              <a:rPr lang="en-US" sz="3200" dirty="0" smtClean="0">
                <a:solidFill>
                  <a:srgbClr val="FF00FF"/>
                </a:solidFill>
              </a:rPr>
              <a:t>If a sharps injury involves an infectious agent, a hazardous chemical, radioactive material or anything beyond first aid, it is advised to seek medical attention immediately.  </a:t>
            </a:r>
            <a:endParaRPr lang="en-US" sz="3200" dirty="0">
              <a:solidFill>
                <a:srgbClr val="FF00FF"/>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4851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Equipment</a:t>
            </a:r>
            <a:endParaRPr lang="en-US" dirty="0"/>
          </a:p>
        </p:txBody>
      </p:sp>
      <p:pic>
        <p:nvPicPr>
          <p:cNvPr id="4" name="Picture 3"/>
          <p:cNvPicPr>
            <a:picLocks noChangeAspect="1"/>
          </p:cNvPicPr>
          <p:nvPr/>
        </p:nvPicPr>
        <p:blipFill>
          <a:blip r:embed="rId5"/>
          <a:stretch>
            <a:fillRect/>
          </a:stretch>
        </p:blipFill>
        <p:spPr>
          <a:xfrm>
            <a:off x="10558223" y="170829"/>
            <a:ext cx="1133954" cy="1298561"/>
          </a:xfrm>
          <a:prstGeom prst="rect">
            <a:avLst/>
          </a:prstGeom>
        </p:spPr>
      </p:pic>
      <p:graphicFrame>
        <p:nvGraphicFramePr>
          <p:cNvPr id="5" name="Object 6"/>
          <p:cNvGraphicFramePr>
            <a:graphicFrameLocks noChangeAspect="1"/>
          </p:cNvGraphicFramePr>
          <p:nvPr>
            <p:extLst>
              <p:ext uri="{D42A27DB-BD31-4B8C-83A1-F6EECF244321}">
                <p14:modId xmlns:p14="http://schemas.microsoft.com/office/powerpoint/2010/main" val="2032400643"/>
              </p:ext>
            </p:extLst>
          </p:nvPr>
        </p:nvGraphicFramePr>
        <p:xfrm>
          <a:off x="2600325" y="2156731"/>
          <a:ext cx="2667000" cy="2000250"/>
        </p:xfrm>
        <a:graphic>
          <a:graphicData uri="http://schemas.openxmlformats.org/presentationml/2006/ole">
            <mc:AlternateContent xmlns:mc="http://schemas.openxmlformats.org/markup-compatibility/2006">
              <mc:Choice xmlns:v="urn:schemas-microsoft-com:vml" Requires="v">
                <p:oleObj spid="_x0000_s1072" name="Photo Editor Photo" r:id="rId6" imgW="6095238" imgH="4571429" progId="MSPhotoEd.3">
                  <p:embed/>
                </p:oleObj>
              </mc:Choice>
              <mc:Fallback>
                <p:oleObj name="Photo Editor Photo" r:id="rId6" imgW="6095238" imgH="4571429"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00325" y="2156731"/>
                        <a:ext cx="2667000" cy="200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6" name="Picture 5"/>
          <p:cNvPicPr>
            <a:picLocks noChangeAspect="1"/>
          </p:cNvPicPr>
          <p:nvPr/>
        </p:nvPicPr>
        <p:blipFill>
          <a:blip r:embed="rId8"/>
          <a:stretch>
            <a:fillRect/>
          </a:stretch>
        </p:blipFill>
        <p:spPr>
          <a:xfrm>
            <a:off x="9072802" y="1963508"/>
            <a:ext cx="2619375" cy="2619375"/>
          </a:xfrm>
          <a:prstGeom prst="rect">
            <a:avLst/>
          </a:prstGeom>
        </p:spPr>
      </p:pic>
      <p:pic>
        <p:nvPicPr>
          <p:cNvPr id="7" name="Picture 6"/>
          <p:cNvPicPr>
            <a:picLocks noChangeAspect="1"/>
          </p:cNvPicPr>
          <p:nvPr/>
        </p:nvPicPr>
        <p:blipFill>
          <a:blip r:embed="rId9"/>
          <a:stretch>
            <a:fillRect/>
          </a:stretch>
        </p:blipFill>
        <p:spPr>
          <a:xfrm>
            <a:off x="671513" y="4156981"/>
            <a:ext cx="2143125" cy="2143125"/>
          </a:xfrm>
          <a:prstGeom prst="rect">
            <a:avLst/>
          </a:prstGeom>
        </p:spPr>
      </p:pic>
      <p:pic>
        <p:nvPicPr>
          <p:cNvPr id="8" name="Picture 7"/>
          <p:cNvPicPr>
            <a:picLocks noChangeAspect="1"/>
          </p:cNvPicPr>
          <p:nvPr/>
        </p:nvPicPr>
        <p:blipFill>
          <a:blip r:embed="rId10"/>
          <a:stretch>
            <a:fillRect/>
          </a:stretch>
        </p:blipFill>
        <p:spPr>
          <a:xfrm>
            <a:off x="5265064" y="3090363"/>
            <a:ext cx="3810000" cy="3238500"/>
          </a:xfrm>
          <a:prstGeom prst="rect">
            <a:avLst/>
          </a:prstGeom>
        </p:spPr>
      </p:pic>
      <p:pic>
        <p:nvPicPr>
          <p:cNvPr id="9" name="Audio 8">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752891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Equipment</a:t>
            </a:r>
            <a:endParaRPr lang="en-US" dirty="0"/>
          </a:p>
        </p:txBody>
      </p:sp>
      <p:sp>
        <p:nvSpPr>
          <p:cNvPr id="3" name="Content Placeholder 2"/>
          <p:cNvSpPr>
            <a:spLocks noGrp="1"/>
          </p:cNvSpPr>
          <p:nvPr>
            <p:ph idx="1"/>
          </p:nvPr>
        </p:nvSpPr>
        <p:spPr/>
        <p:txBody>
          <a:bodyPr>
            <a:normAutofit/>
          </a:bodyPr>
          <a:lstStyle/>
          <a:p>
            <a:r>
              <a:rPr lang="en-US" sz="3200" dirty="0" smtClean="0"/>
              <a:t>Certain equipment is necessary to achieve compliance and most importantly to provide adequate protection.</a:t>
            </a:r>
          </a:p>
          <a:p>
            <a:r>
              <a:rPr lang="en-US" sz="3200" dirty="0" smtClean="0"/>
              <a:t>The safety equipment that is needed is known as primary and secondary barriers.  Lets take a look at the difference in the barriers.</a:t>
            </a:r>
            <a:endParaRPr lang="en-US" sz="3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110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Equipment</a:t>
            </a:r>
            <a:endParaRPr lang="en-US" dirty="0"/>
          </a:p>
        </p:txBody>
      </p:sp>
      <p:sp>
        <p:nvSpPr>
          <p:cNvPr id="3" name="Content Placeholder 2"/>
          <p:cNvSpPr>
            <a:spLocks noGrp="1"/>
          </p:cNvSpPr>
          <p:nvPr>
            <p:ph idx="1"/>
          </p:nvPr>
        </p:nvSpPr>
        <p:spPr/>
        <p:txBody>
          <a:bodyPr>
            <a:normAutofit/>
          </a:bodyPr>
          <a:lstStyle/>
          <a:p>
            <a:r>
              <a:rPr lang="en-US" sz="3200" dirty="0" smtClean="0"/>
              <a:t>Primary barriers are referring to protective measures including engineering controls.  This includes not only PPE that has already been covered in this course, but it also includes safety cabinets, fume hoods, vaccines and autoclaves.</a:t>
            </a:r>
          </a:p>
          <a:p>
            <a:r>
              <a:rPr lang="en-US" sz="3200" dirty="0" smtClean="0"/>
              <a:t>It is important to know </a:t>
            </a:r>
            <a:r>
              <a:rPr lang="en-US" sz="3200" u="sng" dirty="0" smtClean="0"/>
              <a:t>when</a:t>
            </a:r>
            <a:r>
              <a:rPr lang="en-US" sz="3200" dirty="0" smtClean="0"/>
              <a:t> this equipment is to be used and </a:t>
            </a:r>
            <a:r>
              <a:rPr lang="en-US" sz="3200" u="sng" dirty="0" smtClean="0"/>
              <a:t>how</a:t>
            </a:r>
            <a:r>
              <a:rPr lang="en-US" sz="3200" dirty="0" smtClean="0"/>
              <a:t> to properly use it.</a:t>
            </a:r>
            <a:endParaRPr lang="en-US" sz="3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5918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Equipment</a:t>
            </a:r>
            <a:endParaRPr lang="en-US" dirty="0"/>
          </a:p>
        </p:txBody>
      </p:sp>
      <p:sp>
        <p:nvSpPr>
          <p:cNvPr id="3" name="Content Placeholder 2"/>
          <p:cNvSpPr>
            <a:spLocks noGrp="1"/>
          </p:cNvSpPr>
          <p:nvPr>
            <p:ph idx="1"/>
          </p:nvPr>
        </p:nvSpPr>
        <p:spPr/>
        <p:txBody>
          <a:bodyPr>
            <a:normAutofit fontScale="92500" lnSpcReduction="20000"/>
          </a:bodyPr>
          <a:lstStyle/>
          <a:p>
            <a:r>
              <a:rPr lang="en-US" sz="3200" dirty="0" smtClean="0"/>
              <a:t>The fume hood is one of the primary barriers.  It is used with chemicals.  The main function is to exhaust the vapors and gases that are generated in the hood to the outside.  The hood is designed to minimize your exposure to airborne contaminants.  This is not to be used with </a:t>
            </a:r>
            <a:r>
              <a:rPr lang="en-US" sz="3200" dirty="0" err="1" smtClean="0"/>
              <a:t>biohazardous</a:t>
            </a:r>
            <a:r>
              <a:rPr lang="en-US" sz="3200" dirty="0" smtClean="0"/>
              <a:t> materials.  If you are required to use a fume hood further training will be provided.</a:t>
            </a:r>
          </a:p>
          <a:p>
            <a:r>
              <a:rPr lang="en-US" sz="3200" dirty="0" smtClean="0"/>
              <a:t>People using </a:t>
            </a:r>
            <a:r>
              <a:rPr lang="en-US" sz="3200" dirty="0" err="1" smtClean="0"/>
              <a:t>biohazardous</a:t>
            </a:r>
            <a:r>
              <a:rPr lang="en-US" sz="3200" dirty="0" smtClean="0"/>
              <a:t> materials will perform the tasks in a Biosafety cabinet rated to the class that their sample requires.</a:t>
            </a:r>
            <a:endParaRPr lang="en-US" sz="3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6703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Equipment</a:t>
            </a:r>
            <a:endParaRPr lang="en-US" dirty="0"/>
          </a:p>
        </p:txBody>
      </p:sp>
      <p:sp>
        <p:nvSpPr>
          <p:cNvPr id="3" name="Content Placeholder 2"/>
          <p:cNvSpPr>
            <a:spLocks noGrp="1"/>
          </p:cNvSpPr>
          <p:nvPr>
            <p:ph idx="1"/>
          </p:nvPr>
        </p:nvSpPr>
        <p:spPr/>
        <p:txBody>
          <a:bodyPr>
            <a:normAutofit/>
          </a:bodyPr>
          <a:lstStyle/>
          <a:p>
            <a:r>
              <a:rPr lang="en-US" sz="3200" dirty="0" smtClean="0"/>
              <a:t>Secondary barriers are the facility design and construction.  These barriers are to provide protection for the individuals outside the lab, the community, and the environment.</a:t>
            </a:r>
            <a:endParaRPr lang="en-US" sz="3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27017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Safety Equipment</a:t>
            </a:r>
            <a:endParaRPr lang="en-US" dirty="0"/>
          </a:p>
        </p:txBody>
      </p:sp>
      <p:sp>
        <p:nvSpPr>
          <p:cNvPr id="3" name="Content Placeholder 2"/>
          <p:cNvSpPr>
            <a:spLocks noGrp="1"/>
          </p:cNvSpPr>
          <p:nvPr>
            <p:ph idx="1"/>
          </p:nvPr>
        </p:nvSpPr>
        <p:spPr/>
        <p:txBody>
          <a:bodyPr>
            <a:normAutofit lnSpcReduction="10000"/>
          </a:bodyPr>
          <a:lstStyle/>
          <a:p>
            <a:r>
              <a:rPr lang="en-US" sz="3200" dirty="0" smtClean="0"/>
              <a:t>An example of a secondary barrier would be a laboratory.  It is separate from the classroom and has limited access.</a:t>
            </a:r>
          </a:p>
          <a:p>
            <a:r>
              <a:rPr lang="en-US" sz="3200" dirty="0" smtClean="0"/>
              <a:t>The animal room has limited access and is only available to authorized personnel.</a:t>
            </a:r>
          </a:p>
          <a:p>
            <a:r>
              <a:rPr lang="en-US" sz="3200" dirty="0" smtClean="0"/>
              <a:t>The autoclave is set away from normal traffic.</a:t>
            </a:r>
          </a:p>
          <a:p>
            <a:r>
              <a:rPr lang="en-US" sz="3200" dirty="0" smtClean="0"/>
              <a:t>The hand washing facilities are located within the lab and not accessible by the outside students.</a:t>
            </a:r>
            <a:endParaRPr lang="en-US" sz="3200" dirty="0"/>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607894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Spills</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3" name="Content Placeholder 2"/>
          <p:cNvPicPr>
            <a:picLocks noGrp="1" noChangeAspect="1"/>
          </p:cNvPicPr>
          <p:nvPr>
            <p:ph idx="1"/>
          </p:nvPr>
        </p:nvPicPr>
        <p:blipFill>
          <a:blip r:embed="rId5"/>
          <a:stretch>
            <a:fillRect/>
          </a:stretch>
        </p:blipFill>
        <p:spPr>
          <a:xfrm>
            <a:off x="4646159" y="2163762"/>
            <a:ext cx="2628900" cy="1743075"/>
          </a:xfrm>
          <a:prstGeom prst="rect">
            <a:avLst/>
          </a:prstGeom>
        </p:spPr>
      </p:pic>
      <p:pic>
        <p:nvPicPr>
          <p:cNvPr id="5" name="Picture 4"/>
          <p:cNvPicPr>
            <a:picLocks noChangeAspect="1"/>
          </p:cNvPicPr>
          <p:nvPr/>
        </p:nvPicPr>
        <p:blipFill>
          <a:blip r:embed="rId6"/>
          <a:stretch>
            <a:fillRect/>
          </a:stretch>
        </p:blipFill>
        <p:spPr>
          <a:xfrm>
            <a:off x="1066800" y="2397124"/>
            <a:ext cx="2619375" cy="1743075"/>
          </a:xfrm>
          <a:prstGeom prst="rect">
            <a:avLst/>
          </a:prstGeom>
        </p:spPr>
      </p:pic>
      <p:pic>
        <p:nvPicPr>
          <p:cNvPr id="6" name="Picture 5"/>
          <p:cNvPicPr>
            <a:picLocks noChangeAspect="1"/>
          </p:cNvPicPr>
          <p:nvPr/>
        </p:nvPicPr>
        <p:blipFill>
          <a:blip r:embed="rId7"/>
          <a:stretch>
            <a:fillRect/>
          </a:stretch>
        </p:blipFill>
        <p:spPr>
          <a:xfrm>
            <a:off x="8048625" y="2179002"/>
            <a:ext cx="1905000" cy="1266825"/>
          </a:xfrm>
          <a:prstGeom prst="rect">
            <a:avLst/>
          </a:prstGeom>
        </p:spPr>
      </p:pic>
      <p:pic>
        <p:nvPicPr>
          <p:cNvPr id="7" name="Picture 6"/>
          <p:cNvPicPr>
            <a:picLocks noChangeAspect="1"/>
          </p:cNvPicPr>
          <p:nvPr/>
        </p:nvPicPr>
        <p:blipFill>
          <a:blip r:embed="rId8"/>
          <a:stretch>
            <a:fillRect/>
          </a:stretch>
        </p:blipFill>
        <p:spPr>
          <a:xfrm>
            <a:off x="8250691" y="3906837"/>
            <a:ext cx="1895475" cy="2209800"/>
          </a:xfrm>
          <a:prstGeom prst="rect">
            <a:avLst/>
          </a:prstGeom>
        </p:spPr>
      </p:pic>
      <p:pic>
        <p:nvPicPr>
          <p:cNvPr id="8" name="Picture 7"/>
          <p:cNvPicPr>
            <a:picLocks noChangeAspect="1"/>
          </p:cNvPicPr>
          <p:nvPr/>
        </p:nvPicPr>
        <p:blipFill>
          <a:blip r:embed="rId9"/>
          <a:stretch>
            <a:fillRect/>
          </a:stretch>
        </p:blipFill>
        <p:spPr>
          <a:xfrm>
            <a:off x="1066800" y="4441505"/>
            <a:ext cx="2628900" cy="1743075"/>
          </a:xfrm>
          <a:prstGeom prst="rect">
            <a:avLst/>
          </a:prstGeom>
        </p:spPr>
      </p:pic>
      <p:pic>
        <p:nvPicPr>
          <p:cNvPr id="9" name="Picture 8"/>
          <p:cNvPicPr>
            <a:picLocks noChangeAspect="1"/>
          </p:cNvPicPr>
          <p:nvPr/>
        </p:nvPicPr>
        <p:blipFill>
          <a:blip r:embed="rId10"/>
          <a:stretch>
            <a:fillRect/>
          </a:stretch>
        </p:blipFill>
        <p:spPr>
          <a:xfrm>
            <a:off x="4665549" y="4241479"/>
            <a:ext cx="2143125" cy="2143125"/>
          </a:xfrm>
          <a:prstGeom prst="rect">
            <a:avLst/>
          </a:prstGeom>
        </p:spPr>
      </p:pic>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53933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Spills</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19" name="Content Placeholder 18"/>
          <p:cNvSpPr>
            <a:spLocks noGrp="1"/>
          </p:cNvSpPr>
          <p:nvPr>
            <p:ph idx="1"/>
          </p:nvPr>
        </p:nvSpPr>
        <p:spPr>
          <a:xfrm>
            <a:off x="838200" y="1910806"/>
            <a:ext cx="10058400" cy="4457700"/>
          </a:xfrm>
        </p:spPr>
        <p:txBody>
          <a:bodyPr>
            <a:normAutofit/>
          </a:bodyPr>
          <a:lstStyle/>
          <a:p>
            <a:r>
              <a:rPr lang="en-US" sz="3200" dirty="0" smtClean="0">
                <a:solidFill>
                  <a:schemeClr val="accent4">
                    <a:lumMod val="60000"/>
                    <a:lumOff val="40000"/>
                  </a:schemeClr>
                </a:solidFill>
              </a:rPr>
              <a:t>Spills and accidents can pose a serious health and safety threat.  When a spill occurs, an aerosol can be created which can make the material several times more potent.  The best measure to take in order to protect yourself is to be prepared.  There should be standard operating procedures (SOP) for this type of situation in your lab.  </a:t>
            </a:r>
            <a:endParaRPr lang="en-US" sz="3200" dirty="0">
              <a:solidFill>
                <a:schemeClr val="accent4">
                  <a:lumMod val="60000"/>
                  <a:lumOff val="40000"/>
                </a:schemeClr>
              </a:solidFill>
            </a:endParaRPr>
          </a:p>
        </p:txBody>
      </p:sp>
      <p:pic>
        <p:nvPicPr>
          <p:cNvPr id="20" name="Picture 19"/>
          <p:cNvPicPr>
            <a:picLocks noChangeAspect="1"/>
          </p:cNvPicPr>
          <p:nvPr/>
        </p:nvPicPr>
        <p:blipFill>
          <a:blip r:embed="rId5"/>
          <a:stretch>
            <a:fillRect/>
          </a:stretch>
        </p:blipFill>
        <p:spPr>
          <a:xfrm>
            <a:off x="10246418" y="4455656"/>
            <a:ext cx="1445759" cy="19128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12549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Spills</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19" name="Content Placeholder 18"/>
          <p:cNvSpPr>
            <a:spLocks noGrp="1"/>
          </p:cNvSpPr>
          <p:nvPr>
            <p:ph idx="1"/>
          </p:nvPr>
        </p:nvSpPr>
        <p:spPr>
          <a:xfrm>
            <a:off x="838200" y="1910806"/>
            <a:ext cx="8567057" cy="4457700"/>
          </a:xfrm>
        </p:spPr>
        <p:txBody>
          <a:bodyPr>
            <a:normAutofit fontScale="70000" lnSpcReduction="20000"/>
          </a:bodyPr>
          <a:lstStyle/>
          <a:p>
            <a:r>
              <a:rPr lang="en-US" sz="3200" dirty="0" smtClean="0">
                <a:solidFill>
                  <a:schemeClr val="accent4">
                    <a:lumMod val="60000"/>
                    <a:lumOff val="40000"/>
                  </a:schemeClr>
                </a:solidFill>
              </a:rPr>
              <a:t>Being able to recognize the hazards, mitigate the spill, and notifying response authorities can be your best defense.  </a:t>
            </a:r>
          </a:p>
          <a:p>
            <a:r>
              <a:rPr lang="en-US" sz="3200" dirty="0" smtClean="0">
                <a:solidFill>
                  <a:schemeClr val="accent4">
                    <a:lumMod val="60000"/>
                    <a:lumOff val="40000"/>
                  </a:schemeClr>
                </a:solidFill>
              </a:rPr>
              <a:t>The first response to a spill should be:</a:t>
            </a:r>
          </a:p>
          <a:p>
            <a:pPr lvl="1">
              <a:buFont typeface="Wingdings" panose="05000000000000000000" pitchFamily="2" charset="2"/>
              <a:buChar char="ü"/>
            </a:pPr>
            <a:r>
              <a:rPr lang="en-US" sz="3000" dirty="0" smtClean="0">
                <a:solidFill>
                  <a:schemeClr val="accent4">
                    <a:lumMod val="60000"/>
                    <a:lumOff val="40000"/>
                  </a:schemeClr>
                </a:solidFill>
              </a:rPr>
              <a:t> to evacuate the immediate area until the scope of the hazard has been addressed.  </a:t>
            </a:r>
          </a:p>
          <a:p>
            <a:pPr lvl="1">
              <a:buFont typeface="Wingdings" panose="05000000000000000000" pitchFamily="2" charset="2"/>
              <a:buChar char="ü"/>
            </a:pPr>
            <a:r>
              <a:rPr lang="en-US" sz="3000" dirty="0" smtClean="0">
                <a:solidFill>
                  <a:schemeClr val="accent4">
                    <a:lumMod val="60000"/>
                    <a:lumOff val="40000"/>
                  </a:schemeClr>
                </a:solidFill>
              </a:rPr>
              <a:t>Seek medical attention if necessary. </a:t>
            </a:r>
          </a:p>
          <a:p>
            <a:pPr lvl="1">
              <a:buFont typeface="Wingdings" panose="05000000000000000000" pitchFamily="2" charset="2"/>
              <a:buChar char="ü"/>
            </a:pPr>
            <a:r>
              <a:rPr lang="en-US" sz="3000" dirty="0" smtClean="0">
                <a:solidFill>
                  <a:schemeClr val="accent4">
                    <a:lumMod val="60000"/>
                    <a:lumOff val="40000"/>
                  </a:schemeClr>
                </a:solidFill>
              </a:rPr>
              <a:t>Allow sufficient time for the aerosol to settle before considering entering the room.  </a:t>
            </a:r>
          </a:p>
          <a:p>
            <a:r>
              <a:rPr lang="en-US" sz="3200" dirty="0" smtClean="0">
                <a:solidFill>
                  <a:schemeClr val="accent4">
                    <a:lumMod val="60000"/>
                    <a:lumOff val="40000"/>
                  </a:schemeClr>
                </a:solidFill>
              </a:rPr>
              <a:t>If you are responsible for clean up, proper training shall be provided.</a:t>
            </a:r>
            <a:endParaRPr lang="en-US" sz="3200" dirty="0">
              <a:solidFill>
                <a:schemeClr val="accent4">
                  <a:lumMod val="60000"/>
                  <a:lumOff val="40000"/>
                </a:schemeClr>
              </a:solidFill>
            </a:endParaRPr>
          </a:p>
        </p:txBody>
      </p:sp>
      <p:pic>
        <p:nvPicPr>
          <p:cNvPr id="3" name="Picture 2"/>
          <p:cNvPicPr>
            <a:picLocks noChangeAspect="1"/>
          </p:cNvPicPr>
          <p:nvPr/>
        </p:nvPicPr>
        <p:blipFill>
          <a:blip r:embed="rId5"/>
          <a:stretch>
            <a:fillRect/>
          </a:stretch>
        </p:blipFill>
        <p:spPr>
          <a:xfrm>
            <a:off x="9616309" y="5034597"/>
            <a:ext cx="1883827" cy="1066892"/>
          </a:xfrm>
          <a:prstGeom prst="rect">
            <a:avLst/>
          </a:prstGeom>
        </p:spPr>
      </p:pic>
      <p:pic>
        <p:nvPicPr>
          <p:cNvPr id="5" name="Picture 4"/>
          <p:cNvPicPr>
            <a:picLocks noChangeAspect="1"/>
          </p:cNvPicPr>
          <p:nvPr/>
        </p:nvPicPr>
        <p:blipFill>
          <a:blip r:embed="rId6"/>
          <a:stretch>
            <a:fillRect/>
          </a:stretch>
        </p:blipFill>
        <p:spPr>
          <a:xfrm>
            <a:off x="9259342" y="1777252"/>
            <a:ext cx="2646667" cy="1664688"/>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46690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Agency Information</a:t>
            </a:r>
            <a:endParaRPr lang="en-US" dirty="0"/>
          </a:p>
        </p:txBody>
      </p:sp>
      <p:sp>
        <p:nvSpPr>
          <p:cNvPr id="3" name="Content Placeholder 2"/>
          <p:cNvSpPr>
            <a:spLocks noGrp="1"/>
          </p:cNvSpPr>
          <p:nvPr>
            <p:ph idx="1"/>
          </p:nvPr>
        </p:nvSpPr>
        <p:spPr>
          <a:xfrm>
            <a:off x="1066800" y="3024520"/>
            <a:ext cx="8624682" cy="3147680"/>
          </a:xfrm>
        </p:spPr>
        <p:txBody>
          <a:bodyPr>
            <a:normAutofit fontScale="85000" lnSpcReduction="20000"/>
          </a:bodyPr>
          <a:lstStyle/>
          <a:p>
            <a:pPr lvl="2"/>
            <a:r>
              <a:rPr lang="en-US" sz="3200" dirty="0" smtClean="0"/>
              <a:t>The EPA is in charge of the wastes that IIT generates and stores.  Many hazardous wastes are used in research laboratories.  They pose a threat to humans, animals, plants, and the environment.  </a:t>
            </a:r>
          </a:p>
          <a:p>
            <a:pPr lvl="2"/>
            <a:r>
              <a:rPr lang="en-US" sz="3200" dirty="0" smtClean="0"/>
              <a:t>There are also </a:t>
            </a:r>
            <a:r>
              <a:rPr lang="en-US" sz="3200" dirty="0" err="1" smtClean="0"/>
              <a:t>biohazardous</a:t>
            </a:r>
            <a:r>
              <a:rPr lang="en-US" sz="3200" dirty="0" smtClean="0"/>
              <a:t> wastes that are regulated and must be properly decontaminated and disposed of.  </a:t>
            </a:r>
          </a:p>
        </p:txBody>
      </p:sp>
      <p:pic>
        <p:nvPicPr>
          <p:cNvPr id="4" name="Picture 5"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9256" y="173990"/>
            <a:ext cx="1131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stretch>
            <a:fillRect/>
          </a:stretch>
        </p:blipFill>
        <p:spPr>
          <a:xfrm>
            <a:off x="9691482" y="4334540"/>
            <a:ext cx="1999661" cy="1633870"/>
          </a:xfrm>
          <a:prstGeom prst="rect">
            <a:avLst/>
          </a:prstGeom>
        </p:spPr>
      </p:pic>
      <p:pic>
        <p:nvPicPr>
          <p:cNvPr id="6" name="Picture 5"/>
          <p:cNvPicPr>
            <a:picLocks noChangeAspect="1"/>
          </p:cNvPicPr>
          <p:nvPr/>
        </p:nvPicPr>
        <p:blipFill>
          <a:blip r:embed="rId6"/>
          <a:stretch>
            <a:fillRect/>
          </a:stretch>
        </p:blipFill>
        <p:spPr>
          <a:xfrm>
            <a:off x="1066800" y="1469390"/>
            <a:ext cx="9972675" cy="1381125"/>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80161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Spills</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19" name="Content Placeholder 18"/>
          <p:cNvSpPr>
            <a:spLocks noGrp="1"/>
          </p:cNvSpPr>
          <p:nvPr>
            <p:ph idx="1"/>
          </p:nvPr>
        </p:nvSpPr>
        <p:spPr>
          <a:xfrm>
            <a:off x="838200" y="1910806"/>
            <a:ext cx="10058400" cy="4457700"/>
          </a:xfrm>
        </p:spPr>
        <p:txBody>
          <a:bodyPr>
            <a:normAutofit/>
          </a:bodyPr>
          <a:lstStyle/>
          <a:p>
            <a:r>
              <a:rPr lang="en-US" sz="3200" dirty="0" smtClean="0">
                <a:solidFill>
                  <a:schemeClr val="accent4">
                    <a:lumMod val="60000"/>
                    <a:lumOff val="40000"/>
                  </a:schemeClr>
                </a:solidFill>
              </a:rPr>
              <a:t>Report to your supervisor </a:t>
            </a:r>
            <a:r>
              <a:rPr lang="en-US" sz="3200" u="sng" dirty="0" smtClean="0">
                <a:solidFill>
                  <a:schemeClr val="accent4">
                    <a:lumMod val="60000"/>
                    <a:lumOff val="40000"/>
                  </a:schemeClr>
                </a:solidFill>
              </a:rPr>
              <a:t>all</a:t>
            </a:r>
            <a:r>
              <a:rPr lang="en-US" sz="3200" dirty="0" smtClean="0">
                <a:solidFill>
                  <a:schemeClr val="accent4">
                    <a:lumMod val="60000"/>
                    <a:lumOff val="40000"/>
                  </a:schemeClr>
                </a:solidFill>
              </a:rPr>
              <a:t> spills.  </a:t>
            </a:r>
          </a:p>
          <a:p>
            <a:r>
              <a:rPr lang="en-US" sz="3200" dirty="0" smtClean="0">
                <a:solidFill>
                  <a:schemeClr val="accent4">
                    <a:lumMod val="60000"/>
                    <a:lumOff val="40000"/>
                  </a:schemeClr>
                </a:solidFill>
              </a:rPr>
              <a:t>If medical attention is needed, call emergency services at 911 or public safety at (312) 808-6363.</a:t>
            </a:r>
            <a:endParaRPr lang="en-US" sz="3200" dirty="0">
              <a:solidFill>
                <a:schemeClr val="accent4">
                  <a:lumMod val="60000"/>
                  <a:lumOff val="40000"/>
                </a:schemeClr>
              </a:solidFill>
            </a:endParaRPr>
          </a:p>
        </p:txBody>
      </p:sp>
      <p:pic>
        <p:nvPicPr>
          <p:cNvPr id="5" name="Picture 4"/>
          <p:cNvPicPr>
            <a:picLocks noChangeAspect="1"/>
          </p:cNvPicPr>
          <p:nvPr/>
        </p:nvPicPr>
        <p:blipFill>
          <a:blip r:embed="rId5"/>
          <a:stretch>
            <a:fillRect/>
          </a:stretch>
        </p:blipFill>
        <p:spPr>
          <a:xfrm>
            <a:off x="1230086" y="4139656"/>
            <a:ext cx="2515765" cy="1689218"/>
          </a:xfrm>
          <a:prstGeom prst="rect">
            <a:avLst/>
          </a:prstGeom>
        </p:spPr>
      </p:pic>
      <p:pic>
        <p:nvPicPr>
          <p:cNvPr id="6" name="Picture 5"/>
          <p:cNvPicPr>
            <a:picLocks noChangeAspect="1"/>
          </p:cNvPicPr>
          <p:nvPr/>
        </p:nvPicPr>
        <p:blipFill>
          <a:blip r:embed="rId6"/>
          <a:stretch>
            <a:fillRect/>
          </a:stretch>
        </p:blipFill>
        <p:spPr>
          <a:xfrm>
            <a:off x="8440806" y="4152329"/>
            <a:ext cx="1676545" cy="1676545"/>
          </a:xfrm>
          <a:prstGeom prst="rect">
            <a:avLst/>
          </a:prstGeom>
        </p:spPr>
      </p:pic>
      <p:pic>
        <p:nvPicPr>
          <p:cNvPr id="7" name="Picture 6"/>
          <p:cNvPicPr>
            <a:picLocks noChangeAspect="1"/>
          </p:cNvPicPr>
          <p:nvPr/>
        </p:nvPicPr>
        <p:blipFill>
          <a:blip r:embed="rId7"/>
          <a:stretch>
            <a:fillRect/>
          </a:stretch>
        </p:blipFill>
        <p:spPr>
          <a:xfrm>
            <a:off x="4848225" y="4065102"/>
            <a:ext cx="2495550" cy="1838325"/>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209310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Waste Management</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pic>
        <p:nvPicPr>
          <p:cNvPr id="11" name="Content Placeholder 10"/>
          <p:cNvPicPr>
            <a:picLocks noGrp="1" noChangeAspect="1"/>
          </p:cNvPicPr>
          <p:nvPr>
            <p:ph idx="1"/>
          </p:nvPr>
        </p:nvPicPr>
        <p:blipFill>
          <a:blip r:embed="rId5"/>
          <a:stretch>
            <a:fillRect/>
          </a:stretch>
        </p:blipFill>
        <p:spPr>
          <a:xfrm>
            <a:off x="4681537" y="2927577"/>
            <a:ext cx="2371725" cy="1933575"/>
          </a:xfrm>
          <a:prstGeom prst="rect">
            <a:avLst/>
          </a:prstGeom>
        </p:spPr>
      </p:pic>
      <p:pic>
        <p:nvPicPr>
          <p:cNvPr id="12" name="Picture 11"/>
          <p:cNvPicPr>
            <a:picLocks noChangeAspect="1"/>
          </p:cNvPicPr>
          <p:nvPr/>
        </p:nvPicPr>
        <p:blipFill>
          <a:blip r:embed="rId6"/>
          <a:stretch>
            <a:fillRect/>
          </a:stretch>
        </p:blipFill>
        <p:spPr>
          <a:xfrm>
            <a:off x="8233203" y="1879827"/>
            <a:ext cx="2286000" cy="1714500"/>
          </a:xfrm>
          <a:prstGeom prst="rect">
            <a:avLst/>
          </a:prstGeom>
        </p:spPr>
      </p:pic>
      <p:pic>
        <p:nvPicPr>
          <p:cNvPr id="13" name="Picture 12"/>
          <p:cNvPicPr>
            <a:picLocks noChangeAspect="1"/>
          </p:cNvPicPr>
          <p:nvPr/>
        </p:nvPicPr>
        <p:blipFill>
          <a:blip r:embed="rId7"/>
          <a:stretch>
            <a:fillRect/>
          </a:stretch>
        </p:blipFill>
        <p:spPr>
          <a:xfrm>
            <a:off x="1066800" y="1689327"/>
            <a:ext cx="2095500" cy="2095500"/>
          </a:xfrm>
          <a:prstGeom prst="rect">
            <a:avLst/>
          </a:prstGeom>
        </p:spPr>
      </p:pic>
      <p:pic>
        <p:nvPicPr>
          <p:cNvPr id="14" name="Picture 13"/>
          <p:cNvPicPr>
            <a:picLocks noChangeAspect="1"/>
          </p:cNvPicPr>
          <p:nvPr/>
        </p:nvPicPr>
        <p:blipFill>
          <a:blip r:embed="rId8"/>
          <a:stretch>
            <a:fillRect/>
          </a:stretch>
        </p:blipFill>
        <p:spPr>
          <a:xfrm>
            <a:off x="8109378" y="3951196"/>
            <a:ext cx="2533650" cy="1800225"/>
          </a:xfrm>
          <a:prstGeom prst="rect">
            <a:avLst/>
          </a:prstGeom>
        </p:spPr>
      </p:pic>
      <p:pic>
        <p:nvPicPr>
          <p:cNvPr id="16" name="Picture 15"/>
          <p:cNvPicPr>
            <a:picLocks noChangeAspect="1"/>
          </p:cNvPicPr>
          <p:nvPr/>
        </p:nvPicPr>
        <p:blipFill>
          <a:blip r:embed="rId9"/>
          <a:stretch>
            <a:fillRect/>
          </a:stretch>
        </p:blipFill>
        <p:spPr>
          <a:xfrm>
            <a:off x="1039586" y="3879397"/>
            <a:ext cx="1847850" cy="2466975"/>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7514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Waste Management</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19" name="Content Placeholder 18"/>
          <p:cNvSpPr>
            <a:spLocks noGrp="1"/>
          </p:cNvSpPr>
          <p:nvPr>
            <p:ph idx="1"/>
          </p:nvPr>
        </p:nvSpPr>
        <p:spPr>
          <a:xfrm>
            <a:off x="838200" y="1910806"/>
            <a:ext cx="10201275" cy="4457700"/>
          </a:xfrm>
        </p:spPr>
        <p:txBody>
          <a:bodyPr>
            <a:normAutofit/>
          </a:bodyPr>
          <a:lstStyle/>
          <a:p>
            <a:r>
              <a:rPr lang="en-US" sz="3200" dirty="0" smtClean="0"/>
              <a:t>Hazardous, radiological and </a:t>
            </a:r>
            <a:r>
              <a:rPr lang="en-US" sz="3200" dirty="0" err="1" smtClean="0"/>
              <a:t>biohazardous</a:t>
            </a:r>
            <a:r>
              <a:rPr lang="en-US" sz="3200" dirty="0" smtClean="0"/>
              <a:t> waste has special guidelines for proper disposal.  It is important to properly dispose of waste to ensure human and environmental health.  The EPA regulates the waste that is generated at IIT. </a:t>
            </a:r>
            <a:endParaRPr lang="en-US" sz="3200" dirty="0"/>
          </a:p>
        </p:txBody>
      </p:sp>
      <p:pic>
        <p:nvPicPr>
          <p:cNvPr id="6" name="Picture 5"/>
          <p:cNvPicPr>
            <a:picLocks noChangeAspect="1"/>
          </p:cNvPicPr>
          <p:nvPr/>
        </p:nvPicPr>
        <p:blipFill>
          <a:blip r:embed="rId5"/>
          <a:stretch>
            <a:fillRect/>
          </a:stretch>
        </p:blipFill>
        <p:spPr>
          <a:xfrm>
            <a:off x="1066800" y="4987381"/>
            <a:ext cx="9972675" cy="138112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6037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Waste Management</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19" name="Content Placeholder 18"/>
          <p:cNvSpPr>
            <a:spLocks noGrp="1"/>
          </p:cNvSpPr>
          <p:nvPr>
            <p:ph idx="1"/>
          </p:nvPr>
        </p:nvSpPr>
        <p:spPr>
          <a:xfrm>
            <a:off x="838200" y="1910806"/>
            <a:ext cx="10201275" cy="4457700"/>
          </a:xfrm>
        </p:spPr>
        <p:txBody>
          <a:bodyPr>
            <a:normAutofit lnSpcReduction="10000"/>
          </a:bodyPr>
          <a:lstStyle/>
          <a:p>
            <a:r>
              <a:rPr lang="en-US" sz="3200" dirty="0" smtClean="0"/>
              <a:t>Contaminated Waste can be classified as either hazardous, radioactive or </a:t>
            </a:r>
            <a:r>
              <a:rPr lang="en-US" sz="3200" dirty="0" err="1" smtClean="0"/>
              <a:t>biohazardous</a:t>
            </a:r>
            <a:r>
              <a:rPr lang="en-US" sz="3200" dirty="0" smtClean="0"/>
              <a:t>.</a:t>
            </a:r>
          </a:p>
          <a:p>
            <a:r>
              <a:rPr lang="en-US" sz="3200" u="sng" dirty="0" smtClean="0"/>
              <a:t>Hazardous Waste </a:t>
            </a:r>
            <a:r>
              <a:rPr lang="en-US" sz="3200" dirty="0" smtClean="0"/>
              <a:t>– this is a waste which contains the characteristics of being any of the following:</a:t>
            </a:r>
          </a:p>
          <a:p>
            <a:pPr lvl="4">
              <a:buFont typeface="Wingdings" panose="05000000000000000000" pitchFamily="2" charset="2"/>
              <a:buChar char="Ø"/>
            </a:pPr>
            <a:r>
              <a:rPr lang="en-US" sz="2600" dirty="0" smtClean="0"/>
              <a:t>Toxic</a:t>
            </a:r>
          </a:p>
          <a:p>
            <a:pPr lvl="4">
              <a:buFont typeface="Wingdings" panose="05000000000000000000" pitchFamily="2" charset="2"/>
              <a:buChar char="Ø"/>
            </a:pPr>
            <a:r>
              <a:rPr lang="en-US" sz="2600" dirty="0" smtClean="0"/>
              <a:t>Corrosive</a:t>
            </a:r>
          </a:p>
          <a:p>
            <a:pPr lvl="4">
              <a:buFont typeface="Wingdings" panose="05000000000000000000" pitchFamily="2" charset="2"/>
              <a:buChar char="Ø"/>
            </a:pPr>
            <a:r>
              <a:rPr lang="en-US" sz="2600" dirty="0" smtClean="0"/>
              <a:t>Explosive</a:t>
            </a:r>
          </a:p>
          <a:p>
            <a:pPr lvl="4">
              <a:buFont typeface="Wingdings" panose="05000000000000000000" pitchFamily="2" charset="2"/>
              <a:buChar char="Ø"/>
            </a:pPr>
            <a:r>
              <a:rPr lang="en-US" sz="2600" dirty="0" smtClean="0"/>
              <a:t>Flammable</a:t>
            </a:r>
          </a:p>
          <a:p>
            <a:pPr lvl="4">
              <a:buFont typeface="Wingdings" panose="05000000000000000000" pitchFamily="2" charset="2"/>
              <a:buChar char="Ø"/>
            </a:pPr>
            <a:r>
              <a:rPr lang="en-US" sz="2600" dirty="0" smtClean="0"/>
              <a:t>Oxidizer</a:t>
            </a:r>
            <a:endParaRPr lang="en-US" sz="2600" dirty="0"/>
          </a:p>
        </p:txBody>
      </p:sp>
      <p:pic>
        <p:nvPicPr>
          <p:cNvPr id="3" name="Picture 2"/>
          <p:cNvPicPr>
            <a:picLocks noChangeAspect="1"/>
          </p:cNvPicPr>
          <p:nvPr/>
        </p:nvPicPr>
        <p:blipFill>
          <a:blip r:embed="rId5"/>
          <a:stretch>
            <a:fillRect/>
          </a:stretch>
        </p:blipFill>
        <p:spPr>
          <a:xfrm>
            <a:off x="4601255" y="4139656"/>
            <a:ext cx="866775" cy="857250"/>
          </a:xfrm>
          <a:prstGeom prst="rect">
            <a:avLst/>
          </a:prstGeom>
        </p:spPr>
      </p:pic>
      <p:pic>
        <p:nvPicPr>
          <p:cNvPr id="5" name="Picture 4"/>
          <p:cNvPicPr>
            <a:picLocks noChangeAspect="1"/>
          </p:cNvPicPr>
          <p:nvPr/>
        </p:nvPicPr>
        <p:blipFill>
          <a:blip r:embed="rId6"/>
          <a:stretch>
            <a:fillRect/>
          </a:stretch>
        </p:blipFill>
        <p:spPr>
          <a:xfrm>
            <a:off x="5676900" y="4430848"/>
            <a:ext cx="838200" cy="838200"/>
          </a:xfrm>
          <a:prstGeom prst="rect">
            <a:avLst/>
          </a:prstGeom>
        </p:spPr>
      </p:pic>
      <p:pic>
        <p:nvPicPr>
          <p:cNvPr id="7" name="Picture 6"/>
          <p:cNvPicPr>
            <a:picLocks noChangeAspect="1"/>
          </p:cNvPicPr>
          <p:nvPr/>
        </p:nvPicPr>
        <p:blipFill>
          <a:blip r:embed="rId7"/>
          <a:stretch>
            <a:fillRect/>
          </a:stretch>
        </p:blipFill>
        <p:spPr>
          <a:xfrm>
            <a:off x="7764688" y="5236028"/>
            <a:ext cx="838200" cy="838200"/>
          </a:xfrm>
          <a:prstGeom prst="rect">
            <a:avLst/>
          </a:prstGeom>
        </p:spPr>
      </p:pic>
      <p:pic>
        <p:nvPicPr>
          <p:cNvPr id="8" name="Picture 7"/>
          <p:cNvPicPr>
            <a:picLocks noChangeAspect="1"/>
          </p:cNvPicPr>
          <p:nvPr/>
        </p:nvPicPr>
        <p:blipFill>
          <a:blip r:embed="rId8"/>
          <a:stretch>
            <a:fillRect/>
          </a:stretch>
        </p:blipFill>
        <p:spPr>
          <a:xfrm>
            <a:off x="6723970" y="4816929"/>
            <a:ext cx="838200" cy="838200"/>
          </a:xfrm>
          <a:prstGeom prst="rect">
            <a:avLst/>
          </a:prstGeom>
        </p:spPr>
      </p:pic>
      <p:pic>
        <p:nvPicPr>
          <p:cNvPr id="9" name="Picture 8"/>
          <p:cNvPicPr>
            <a:picLocks noChangeAspect="1"/>
          </p:cNvPicPr>
          <p:nvPr/>
        </p:nvPicPr>
        <p:blipFill>
          <a:blip r:embed="rId9"/>
          <a:stretch>
            <a:fillRect/>
          </a:stretch>
        </p:blipFill>
        <p:spPr>
          <a:xfrm>
            <a:off x="8805406" y="5524685"/>
            <a:ext cx="876841" cy="876841"/>
          </a:xfrm>
          <a:prstGeom prst="rect">
            <a:avLst/>
          </a:prstGeom>
        </p:spPr>
      </p:pic>
      <p:pic>
        <p:nvPicPr>
          <p:cNvPr id="10" name="Audio 9">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644645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Waste Management</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19" name="Content Placeholder 18"/>
          <p:cNvSpPr>
            <a:spLocks noGrp="1"/>
          </p:cNvSpPr>
          <p:nvPr>
            <p:ph idx="1"/>
          </p:nvPr>
        </p:nvSpPr>
        <p:spPr>
          <a:xfrm>
            <a:off x="838200" y="1513219"/>
            <a:ext cx="10201275" cy="4855287"/>
          </a:xfrm>
        </p:spPr>
        <p:txBody>
          <a:bodyPr>
            <a:normAutofit fontScale="92500"/>
          </a:bodyPr>
          <a:lstStyle/>
          <a:p>
            <a:r>
              <a:rPr lang="en-US" sz="3200" dirty="0" smtClean="0"/>
              <a:t>Dispose of all waste properly</a:t>
            </a:r>
          </a:p>
          <a:p>
            <a:pPr lvl="1">
              <a:buFont typeface="Wingdings" panose="05000000000000000000" pitchFamily="2" charset="2"/>
              <a:buChar char="ü"/>
            </a:pPr>
            <a:r>
              <a:rPr lang="en-US" sz="2400" dirty="0" smtClean="0"/>
              <a:t>Never put chemicals into a sink or down the drain unless the substances are allowed by local regulations to be put into a sanitary sewer system.  For example, water and dilute aqueous solutions of sodium chloride, sugar and soap may be disposed of in the sink.</a:t>
            </a:r>
          </a:p>
          <a:p>
            <a:pPr lvl="1">
              <a:buFont typeface="Wingdings" panose="05000000000000000000" pitchFamily="2" charset="2"/>
              <a:buChar char="ü"/>
            </a:pPr>
            <a:r>
              <a:rPr lang="en-US" sz="2400" dirty="0" smtClean="0"/>
              <a:t>Put ordinary waste paper in a wastepaper basket separate from chemical wastes.  If a piece of paper is contaminated, such as paper toweling used to clean up a spill, put the contaminated paper in the special container that is marked for this use.  Such paper must be treated as chemical waste.</a:t>
            </a:r>
          </a:p>
          <a:p>
            <a:pPr lvl="1">
              <a:buFont typeface="Wingdings" panose="05000000000000000000" pitchFamily="2" charset="2"/>
              <a:buChar char="ü"/>
            </a:pPr>
            <a:r>
              <a:rPr lang="en-US" sz="2400" dirty="0" smtClean="0"/>
              <a:t>Broken glass belongs in its own marked waste container.  Broken thermometers may contain mercury in the fragments; they belong in their own labeled container.</a:t>
            </a:r>
          </a:p>
          <a:p>
            <a:pPr lvl="1">
              <a:buFont typeface="Wingdings" panose="05000000000000000000" pitchFamily="2" charset="2"/>
              <a:buChar char="ü"/>
            </a:pPr>
            <a:endParaRPr 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33386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Waste Management</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19" name="Content Placeholder 18"/>
          <p:cNvSpPr>
            <a:spLocks noGrp="1"/>
          </p:cNvSpPr>
          <p:nvPr>
            <p:ph idx="1"/>
          </p:nvPr>
        </p:nvSpPr>
        <p:spPr>
          <a:xfrm>
            <a:off x="838200" y="1513219"/>
            <a:ext cx="10201275" cy="4855287"/>
          </a:xfrm>
        </p:spPr>
        <p:txBody>
          <a:bodyPr>
            <a:normAutofit/>
          </a:bodyPr>
          <a:lstStyle/>
          <a:p>
            <a:r>
              <a:rPr lang="en-US" sz="3200" dirty="0" smtClean="0"/>
              <a:t>Waste Pickup</a:t>
            </a:r>
          </a:p>
          <a:p>
            <a:pPr lvl="1">
              <a:buFont typeface="Wingdings" panose="05000000000000000000" pitchFamily="2" charset="2"/>
              <a:buChar char="ü"/>
            </a:pPr>
            <a:r>
              <a:rPr lang="en-US" sz="2400" dirty="0" smtClean="0"/>
              <a:t>For hazardous waste contact EHS at (312) 567-3084.</a:t>
            </a:r>
          </a:p>
          <a:p>
            <a:pPr lvl="1">
              <a:buFont typeface="Wingdings" panose="05000000000000000000" pitchFamily="2" charset="2"/>
              <a:buChar char="ü"/>
            </a:pPr>
            <a:r>
              <a:rPr lang="en-US" sz="2400" dirty="0" smtClean="0"/>
              <a:t>For </a:t>
            </a:r>
            <a:r>
              <a:rPr lang="en-US" sz="2400" dirty="0" err="1" smtClean="0"/>
              <a:t>biohazardous</a:t>
            </a:r>
            <a:r>
              <a:rPr lang="en-US" sz="2400" dirty="0" smtClean="0"/>
              <a:t> waste contact your supervisor.</a:t>
            </a:r>
          </a:p>
          <a:p>
            <a:pPr lvl="1">
              <a:buFont typeface="Wingdings" panose="05000000000000000000" pitchFamily="2" charset="2"/>
              <a:buChar char="ü"/>
            </a:pPr>
            <a:r>
              <a:rPr lang="en-US" sz="2400" dirty="0" smtClean="0"/>
              <a:t>For radioactive waste contact the RSO at (847) 965-1999.</a:t>
            </a:r>
          </a:p>
          <a:p>
            <a:pPr lvl="1">
              <a:buFont typeface="Wingdings" panose="05000000000000000000" pitchFamily="2" charset="2"/>
              <a:buChar char="ü"/>
            </a:pPr>
            <a:endParaRPr lang="en-US" sz="2400" dirty="0"/>
          </a:p>
          <a:p>
            <a:pPr marL="320040" lvl="1" indent="0">
              <a:buNone/>
            </a:pPr>
            <a:endParaRPr lang="en-US" sz="2400" dirty="0" smtClean="0"/>
          </a:p>
          <a:p>
            <a:pPr lvl="1">
              <a:buFont typeface="Wingdings" panose="05000000000000000000" pitchFamily="2" charset="2"/>
              <a:buChar char="ü"/>
            </a:pPr>
            <a:endParaRPr lang="en-US" sz="2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47426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Congratulations!!!</a:t>
            </a:r>
          </a:p>
        </p:txBody>
      </p:sp>
      <p:pic>
        <p:nvPicPr>
          <p:cNvPr id="4" name="Picture 3"/>
          <p:cNvPicPr>
            <a:picLocks noChangeAspect="1"/>
          </p:cNvPicPr>
          <p:nvPr/>
        </p:nvPicPr>
        <p:blipFill>
          <a:blip r:embed="rId4"/>
          <a:stretch>
            <a:fillRect/>
          </a:stretch>
        </p:blipFill>
        <p:spPr>
          <a:xfrm>
            <a:off x="10558223" y="170829"/>
            <a:ext cx="1133954" cy="1298561"/>
          </a:xfrm>
          <a:prstGeom prst="rect">
            <a:avLst/>
          </a:prstGeom>
        </p:spPr>
      </p:pic>
      <p:sp>
        <p:nvSpPr>
          <p:cNvPr id="19" name="Content Placeholder 18"/>
          <p:cNvSpPr>
            <a:spLocks noGrp="1"/>
          </p:cNvSpPr>
          <p:nvPr>
            <p:ph idx="1"/>
          </p:nvPr>
        </p:nvSpPr>
        <p:spPr>
          <a:xfrm>
            <a:off x="838200" y="1513219"/>
            <a:ext cx="10201275" cy="4855287"/>
          </a:xfrm>
        </p:spPr>
        <p:txBody>
          <a:bodyPr>
            <a:normAutofit fontScale="92500" lnSpcReduction="10000"/>
          </a:bodyPr>
          <a:lstStyle/>
          <a:p>
            <a:r>
              <a:rPr lang="en-US" sz="3200" dirty="0" smtClean="0"/>
              <a:t>You have now completed the </a:t>
            </a:r>
            <a:r>
              <a:rPr lang="en-US" sz="3200" u="sng" dirty="0" smtClean="0"/>
              <a:t>General Lab Safety Training</a:t>
            </a:r>
            <a:r>
              <a:rPr lang="en-US" sz="3200" dirty="0" smtClean="0"/>
              <a:t> presentation.  </a:t>
            </a:r>
          </a:p>
          <a:p>
            <a:r>
              <a:rPr lang="en-US" sz="3200" dirty="0" smtClean="0"/>
              <a:t>If you have any questions please take the time to ask your supervisor or call EHS.  Remember, this is a university--questions are always welcome and encouraged.</a:t>
            </a:r>
          </a:p>
          <a:p>
            <a:r>
              <a:rPr lang="en-US" sz="3200" dirty="0" smtClean="0"/>
              <a:t>Once you pass the quiz, you have completed General Laboratory Safety Training.</a:t>
            </a:r>
          </a:p>
          <a:p>
            <a:r>
              <a:rPr lang="en-US" sz="3200" dirty="0" smtClean="0">
                <a:solidFill>
                  <a:schemeClr val="accent1">
                    <a:lumMod val="60000"/>
                    <a:lumOff val="40000"/>
                  </a:schemeClr>
                </a:solidFill>
              </a:rPr>
              <a:t>Thank you to ISU for the training information.</a:t>
            </a:r>
            <a:endParaRPr lang="en-US" sz="2400" dirty="0">
              <a:solidFill>
                <a:schemeClr val="accent1">
                  <a:lumMod val="60000"/>
                  <a:lumOff val="40000"/>
                </a:schemeClr>
              </a:solidFill>
            </a:endParaRPr>
          </a:p>
        </p:txBody>
      </p:sp>
      <p:pic>
        <p:nvPicPr>
          <p:cNvPr id="3" name="Picture 2"/>
          <p:cNvPicPr>
            <a:picLocks noChangeAspect="1"/>
          </p:cNvPicPr>
          <p:nvPr/>
        </p:nvPicPr>
        <p:blipFill>
          <a:blip r:embed="rId5"/>
          <a:stretch>
            <a:fillRect/>
          </a:stretch>
        </p:blipFill>
        <p:spPr>
          <a:xfrm>
            <a:off x="10453687" y="2449286"/>
            <a:ext cx="1343025" cy="22860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8574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Agency Information</a:t>
            </a:r>
            <a:endParaRPr lang="en-US" dirty="0"/>
          </a:p>
        </p:txBody>
      </p:sp>
      <p:sp>
        <p:nvSpPr>
          <p:cNvPr id="3" name="Content Placeholder 2"/>
          <p:cNvSpPr>
            <a:spLocks noGrp="1"/>
          </p:cNvSpPr>
          <p:nvPr>
            <p:ph idx="1"/>
          </p:nvPr>
        </p:nvSpPr>
        <p:spPr>
          <a:xfrm>
            <a:off x="1066800" y="1714500"/>
            <a:ext cx="8624682" cy="4457700"/>
          </a:xfrm>
        </p:spPr>
        <p:txBody>
          <a:bodyPr>
            <a:normAutofit fontScale="85000" lnSpcReduction="20000"/>
          </a:bodyPr>
          <a:lstStyle/>
          <a:p>
            <a:pPr lvl="1"/>
            <a:r>
              <a:rPr lang="en-US" sz="4000" dirty="0" smtClean="0">
                <a:solidFill>
                  <a:schemeClr val="accent5"/>
                </a:solidFill>
              </a:rPr>
              <a:t>IIT</a:t>
            </a:r>
            <a:r>
              <a:rPr lang="en-US" sz="4000" dirty="0" smtClean="0">
                <a:solidFill>
                  <a:schemeClr val="bg2">
                    <a:lumMod val="50000"/>
                    <a:lumOff val="50000"/>
                  </a:schemeClr>
                </a:solidFill>
              </a:rPr>
              <a:t> Department of Environmental Health and Safety (EHS)</a:t>
            </a:r>
          </a:p>
          <a:p>
            <a:pPr lvl="2"/>
            <a:r>
              <a:rPr lang="en-US" sz="3200" dirty="0" smtClean="0"/>
              <a:t>EHS plays a large role in overseeing the various activities that take place on campus.  </a:t>
            </a:r>
          </a:p>
          <a:p>
            <a:pPr lvl="2"/>
            <a:r>
              <a:rPr lang="en-US" sz="3200" dirty="0" smtClean="0"/>
              <a:t>EHS will interpret laws and regulations.</a:t>
            </a:r>
          </a:p>
          <a:p>
            <a:pPr lvl="2"/>
            <a:r>
              <a:rPr lang="en-US" sz="3200" dirty="0" smtClean="0"/>
              <a:t>EHS will maintain up-to-date records of current health and safety standards.</a:t>
            </a:r>
          </a:p>
          <a:p>
            <a:pPr lvl="2"/>
            <a:r>
              <a:rPr lang="en-US" sz="3200" dirty="0" smtClean="0"/>
              <a:t>The duties of EHS range from fire safety and laboratory safety to training and emergency response.</a:t>
            </a:r>
          </a:p>
        </p:txBody>
      </p:sp>
      <p:pic>
        <p:nvPicPr>
          <p:cNvPr id="4" name="Picture 5" descr="\\pposrv15\pkg$\office2k\107\Publisher\PFiles\MSOffice\Clipart\standard\stddir3\HM00150_.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59256" y="173990"/>
            <a:ext cx="1131887"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p:cNvPicPr>
          <p:nvPr/>
        </p:nvPicPr>
        <p:blipFill>
          <a:blip r:embed="rId5"/>
          <a:stretch>
            <a:fillRect/>
          </a:stretch>
        </p:blipFill>
        <p:spPr>
          <a:xfrm>
            <a:off x="9691482" y="3943350"/>
            <a:ext cx="2219325" cy="2057400"/>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96662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Academic Science 16x9">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AcademicScience">
      <a:dk1>
        <a:srgbClr val="000000"/>
      </a:dk1>
      <a:lt1>
        <a:sysClr val="window" lastClr="FFFFFF"/>
      </a:lt1>
      <a:dk2>
        <a:srgbClr val="1B1B1B"/>
      </a:dk2>
      <a:lt2>
        <a:srgbClr val="E5E8E8"/>
      </a:lt2>
      <a:accent1>
        <a:srgbClr val="00B0EA"/>
      </a:accent1>
      <a:accent2>
        <a:srgbClr val="45AE22"/>
      </a:accent2>
      <a:accent3>
        <a:srgbClr val="FFFF00"/>
      </a:accent3>
      <a:accent4>
        <a:srgbClr val="F2760D"/>
      </a:accent4>
      <a:accent5>
        <a:srgbClr val="BB2B35"/>
      </a:accent5>
      <a:accent6>
        <a:srgbClr val="6C3CA2"/>
      </a:accent6>
      <a:hlink>
        <a:srgbClr val="00B0EA"/>
      </a:hlink>
      <a:folHlink>
        <a:srgbClr val="969696"/>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557FBB9D-AA08-4C32-8A71-9F02C5E4D82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Laboratory science</Template>
  <TotalTime>0</TotalTime>
  <Words>4980</Words>
  <Application>Microsoft Office PowerPoint</Application>
  <PresentationFormat>Widescreen</PresentationFormat>
  <Paragraphs>335</Paragraphs>
  <Slides>86</Slides>
  <Notes>0</Notes>
  <HiddenSlides>0</HiddenSlides>
  <MMClips>86</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90" baseType="lpstr">
      <vt:lpstr>Arial</vt:lpstr>
      <vt:lpstr>Wingdings</vt:lpstr>
      <vt:lpstr>Academic Science 16x9</vt:lpstr>
      <vt:lpstr>Photo Editor Photo</vt:lpstr>
      <vt:lpstr>General Chemical Laboratory Safety</vt:lpstr>
      <vt:lpstr>Chemical Laboratory Safety</vt:lpstr>
      <vt:lpstr>Introduction</vt:lpstr>
      <vt:lpstr>Introduction</vt:lpstr>
      <vt:lpstr>Agency Information</vt:lpstr>
      <vt:lpstr>Agency Information</vt:lpstr>
      <vt:lpstr>Agency Information</vt:lpstr>
      <vt:lpstr>Agency Information</vt:lpstr>
      <vt:lpstr>Agency Information</vt:lpstr>
      <vt:lpstr>Supervisor </vt:lpstr>
      <vt:lpstr>Why Training?</vt:lpstr>
      <vt:lpstr>Who is in charge of training?</vt:lpstr>
      <vt:lpstr>Know the Details/Location of your Vital Laboratory Information!</vt:lpstr>
      <vt:lpstr>Laboratory Information</vt:lpstr>
      <vt:lpstr>Laboratory Information</vt:lpstr>
      <vt:lpstr>Laboratory Information</vt:lpstr>
      <vt:lpstr>Laboratory Information</vt:lpstr>
      <vt:lpstr>Laboratory Information</vt:lpstr>
      <vt:lpstr>Introduction to the Laboratory</vt:lpstr>
      <vt:lpstr>Let’s Get Started!</vt:lpstr>
      <vt:lpstr>Know Your Surroundings</vt:lpstr>
      <vt:lpstr>Know Your Surroundings</vt:lpstr>
      <vt:lpstr>Know your Surroundings</vt:lpstr>
      <vt:lpstr>Know your Surroundings</vt:lpstr>
      <vt:lpstr>Know your Surroundings</vt:lpstr>
      <vt:lpstr>Know Your Surroundings</vt:lpstr>
      <vt:lpstr>Know Your Surroundings</vt:lpstr>
      <vt:lpstr>Know Your Surroundings</vt:lpstr>
      <vt:lpstr>Know Your Surroundings</vt:lpstr>
      <vt:lpstr>Know what Hazards are Present</vt:lpstr>
      <vt:lpstr>Hazards in Your Lab</vt:lpstr>
      <vt:lpstr>Hazards in Your Lab</vt:lpstr>
      <vt:lpstr>Hazards in your Lab</vt:lpstr>
      <vt:lpstr>Hazards in Your Lab</vt:lpstr>
      <vt:lpstr>Lab Safety</vt:lpstr>
      <vt:lpstr>Experiments</vt:lpstr>
      <vt:lpstr>Lab Attire</vt:lpstr>
      <vt:lpstr>Personal Habits</vt:lpstr>
      <vt:lpstr>Personal Habits</vt:lpstr>
      <vt:lpstr>Safe Practices</vt:lpstr>
      <vt:lpstr>Equipment</vt:lpstr>
      <vt:lpstr>Safe Practices</vt:lpstr>
      <vt:lpstr>Chemical Hygiene</vt:lpstr>
      <vt:lpstr>Chemical Hygiene</vt:lpstr>
      <vt:lpstr>Chemical Hygiene</vt:lpstr>
      <vt:lpstr>Chemical Hygiene</vt:lpstr>
      <vt:lpstr>Personal Protective Equipment (PPE)</vt:lpstr>
      <vt:lpstr>Personal Protective Equipment</vt:lpstr>
      <vt:lpstr>Personal Protective Equipment</vt:lpstr>
      <vt:lpstr>Personal Protective Equipment</vt:lpstr>
      <vt:lpstr>Personal Protective Equipment</vt:lpstr>
      <vt:lpstr>Personal Protective Equipment</vt:lpstr>
      <vt:lpstr>Personal Protective Equipment</vt:lpstr>
      <vt:lpstr>Personal Protective Equipment</vt:lpstr>
      <vt:lpstr>Personal Protective Equipment</vt:lpstr>
      <vt:lpstr>Personal Protective Equipment</vt:lpstr>
      <vt:lpstr>Personal Protective Equipment</vt:lpstr>
      <vt:lpstr>Personal Protective Equipment</vt:lpstr>
      <vt:lpstr>Personal Protective Equipment</vt:lpstr>
      <vt:lpstr>Personal Protective Equipment</vt:lpstr>
      <vt:lpstr>Personal Protective Equipment</vt:lpstr>
      <vt:lpstr>Personal Protective Equipment</vt:lpstr>
      <vt:lpstr>What is a Sharp?</vt:lpstr>
      <vt:lpstr>Sharps</vt:lpstr>
      <vt:lpstr>Sharps</vt:lpstr>
      <vt:lpstr>Sharps Disposal</vt:lpstr>
      <vt:lpstr>Sharps Disposal</vt:lpstr>
      <vt:lpstr>Sharps Disposal</vt:lpstr>
      <vt:lpstr>Sharps Disposal</vt:lpstr>
      <vt:lpstr>Sharps Disposal</vt:lpstr>
      <vt:lpstr>Safety Equipment</vt:lpstr>
      <vt:lpstr>Safety Equipment</vt:lpstr>
      <vt:lpstr>Safety Equipment</vt:lpstr>
      <vt:lpstr>Safety Equipment</vt:lpstr>
      <vt:lpstr>Safety Equipment</vt:lpstr>
      <vt:lpstr>Safety Equipment</vt:lpstr>
      <vt:lpstr>Spills</vt:lpstr>
      <vt:lpstr>Spills</vt:lpstr>
      <vt:lpstr>Spills</vt:lpstr>
      <vt:lpstr>Spills</vt:lpstr>
      <vt:lpstr>Waste Management</vt:lpstr>
      <vt:lpstr>Waste Management</vt:lpstr>
      <vt:lpstr>Waste Management</vt:lpstr>
      <vt:lpstr>Waste Management</vt:lpstr>
      <vt:lpstr>Waste Management</vt:lpstr>
      <vt:lpstr>Congratulations!!!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2015-03-23T14:38:25Z</dcterms:created>
  <dcterms:modified xsi:type="dcterms:W3CDTF">2015-06-01T16:41:01Z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TC029023899991</vt:lpwstr>
  </property>
</Properties>
</file>